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0"/>
  </p:notesMasterIdLst>
  <p:sldIdLst>
    <p:sldId id="256" r:id="rId2"/>
    <p:sldId id="268" r:id="rId3"/>
    <p:sldId id="277" r:id="rId4"/>
    <p:sldId id="269" r:id="rId5"/>
    <p:sldId id="258" r:id="rId6"/>
    <p:sldId id="270" r:id="rId7"/>
    <p:sldId id="257" r:id="rId8"/>
    <p:sldId id="259" r:id="rId9"/>
    <p:sldId id="260" r:id="rId10"/>
    <p:sldId id="273" r:id="rId11"/>
    <p:sldId id="274" r:id="rId12"/>
    <p:sldId id="262" r:id="rId13"/>
    <p:sldId id="263" r:id="rId14"/>
    <p:sldId id="264" r:id="rId15"/>
    <p:sldId id="276" r:id="rId16"/>
    <p:sldId id="266" r:id="rId17"/>
    <p:sldId id="278" r:id="rId18"/>
    <p:sldId id="275"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Roboto" panose="020B0604020202020204" charset="0"/>
      <p:regular r:id="rId27"/>
      <p:bold r:id="rId28"/>
      <p:italic r:id="rId29"/>
      <p:boldItalic r:id="rId30"/>
    </p:embeddedFont>
    <p:embeddedFont>
      <p:font typeface="Roboto Medium" panose="020B0604020202020204" charset="0"/>
      <p:regular r:id="rId31"/>
      <p:bold r:id="rId32"/>
      <p:italic r:id="rId33"/>
      <p:boldItalic r:id="rId3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D9A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FBF3B-5BB1-40AB-BAAA-51F5BDA218CE}" v="7" dt="2024-01-18T14:35:54.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microsoft.com/office/2015/10/relationships/revisionInfo" Target="revisionInfo.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36154-0ED8-475C-8D1A-C4812FDC3DD2}"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C3DD322-ACED-4D6E-8F75-BB0894CCCBAA}">
      <dgm:prSet/>
      <dgm:spPr/>
      <dgm:t>
        <a:bodyPr/>
        <a:lstStyle/>
        <a:p>
          <a:r>
            <a:rPr lang="fr-CA"/>
            <a:t>Mise en contexte </a:t>
          </a:r>
          <a:endParaRPr lang="en-US"/>
        </a:p>
      </dgm:t>
    </dgm:pt>
    <dgm:pt modelId="{85425292-91B4-4F1C-BE53-43022F8338B9}" type="parTrans" cxnId="{8B3D00B1-BB72-4D54-9A1D-991C0CE56021}">
      <dgm:prSet/>
      <dgm:spPr/>
      <dgm:t>
        <a:bodyPr/>
        <a:lstStyle/>
        <a:p>
          <a:endParaRPr lang="en-US"/>
        </a:p>
      </dgm:t>
    </dgm:pt>
    <dgm:pt modelId="{2EC402FA-2BB6-4121-A94C-9AAC3BA39D56}" type="sibTrans" cxnId="{8B3D00B1-BB72-4D54-9A1D-991C0CE56021}">
      <dgm:prSet/>
      <dgm:spPr/>
      <dgm:t>
        <a:bodyPr/>
        <a:lstStyle/>
        <a:p>
          <a:endParaRPr lang="en-US"/>
        </a:p>
      </dgm:t>
    </dgm:pt>
    <dgm:pt modelId="{0BD9C8FB-BFBE-4F71-85DA-028AD78D9572}">
      <dgm:prSet/>
      <dgm:spPr/>
      <dgm:t>
        <a:bodyPr/>
        <a:lstStyle/>
        <a:p>
          <a:r>
            <a:rPr lang="fr-CA" dirty="0"/>
            <a:t>Retour sur la décision CNESST</a:t>
          </a:r>
          <a:endParaRPr lang="en-US" dirty="0"/>
        </a:p>
      </dgm:t>
    </dgm:pt>
    <dgm:pt modelId="{B174418F-A4A7-44A7-AF63-8FF4887A53A5}" type="parTrans" cxnId="{93B9074E-D0D5-462C-8608-0501182D2A81}">
      <dgm:prSet/>
      <dgm:spPr/>
      <dgm:t>
        <a:bodyPr/>
        <a:lstStyle/>
        <a:p>
          <a:endParaRPr lang="en-US"/>
        </a:p>
      </dgm:t>
    </dgm:pt>
    <dgm:pt modelId="{9BF0A331-33B1-4DBD-8891-149486AC56B7}" type="sibTrans" cxnId="{93B9074E-D0D5-462C-8608-0501182D2A81}">
      <dgm:prSet/>
      <dgm:spPr/>
      <dgm:t>
        <a:bodyPr/>
        <a:lstStyle/>
        <a:p>
          <a:endParaRPr lang="en-US"/>
        </a:p>
      </dgm:t>
    </dgm:pt>
    <dgm:pt modelId="{D72338FA-EBFB-4554-9255-1F8B955D4B4E}">
      <dgm:prSet/>
      <dgm:spPr/>
      <dgm:t>
        <a:bodyPr/>
        <a:lstStyle/>
        <a:p>
          <a:r>
            <a:rPr lang="fr-CA"/>
            <a:t>Entente de conciliation catégorie 3</a:t>
          </a:r>
          <a:endParaRPr lang="en-US"/>
        </a:p>
      </dgm:t>
    </dgm:pt>
    <dgm:pt modelId="{A889DE05-95D8-4877-BB01-311EFE198FC3}" type="parTrans" cxnId="{8805C2EF-79B3-4444-9EBE-57E9207FCB59}">
      <dgm:prSet/>
      <dgm:spPr/>
      <dgm:t>
        <a:bodyPr/>
        <a:lstStyle/>
        <a:p>
          <a:endParaRPr lang="en-US"/>
        </a:p>
      </dgm:t>
    </dgm:pt>
    <dgm:pt modelId="{98BEC39B-65AD-476A-AF20-90D74DD01727}" type="sibTrans" cxnId="{8805C2EF-79B3-4444-9EBE-57E9207FCB59}">
      <dgm:prSet/>
      <dgm:spPr/>
      <dgm:t>
        <a:bodyPr/>
        <a:lstStyle/>
        <a:p>
          <a:endParaRPr lang="en-US"/>
        </a:p>
      </dgm:t>
    </dgm:pt>
    <dgm:pt modelId="{D7D1C140-461E-4528-9ED7-D5B013EAA6E3}">
      <dgm:prSet/>
      <dgm:spPr/>
      <dgm:t>
        <a:bodyPr/>
        <a:lstStyle/>
        <a:p>
          <a:r>
            <a:rPr lang="fr-CA" dirty="0"/>
            <a:t>Ententes particulières : </a:t>
          </a:r>
        </a:p>
        <a:p>
          <a:r>
            <a:rPr lang="fr-CA" dirty="0"/>
            <a:t>Adjointe à l’enseignement universitaire, acheteuse, adjointe à la direction  </a:t>
          </a:r>
        </a:p>
        <a:p>
          <a:r>
            <a:rPr lang="fr-CA" dirty="0"/>
            <a:t>________________________________________________________________</a:t>
          </a:r>
        </a:p>
        <a:p>
          <a:r>
            <a:rPr lang="fr-CA" dirty="0"/>
            <a:t>Paiements </a:t>
          </a:r>
          <a:endParaRPr lang="en-US" dirty="0"/>
        </a:p>
      </dgm:t>
    </dgm:pt>
    <dgm:pt modelId="{F136B355-2A07-4B04-BC14-9B2DF0110650}" type="parTrans" cxnId="{1FA0CE1F-38E1-4602-A350-B580AA497DB7}">
      <dgm:prSet/>
      <dgm:spPr/>
      <dgm:t>
        <a:bodyPr/>
        <a:lstStyle/>
        <a:p>
          <a:endParaRPr lang="en-US"/>
        </a:p>
      </dgm:t>
    </dgm:pt>
    <dgm:pt modelId="{FA8A7DC2-C023-452C-BD59-4E0D9D91588F}" type="sibTrans" cxnId="{1FA0CE1F-38E1-4602-A350-B580AA497DB7}">
      <dgm:prSet/>
      <dgm:spPr/>
      <dgm:t>
        <a:bodyPr/>
        <a:lstStyle/>
        <a:p>
          <a:endParaRPr lang="en-US"/>
        </a:p>
      </dgm:t>
    </dgm:pt>
    <dgm:pt modelId="{07734F7E-FDB2-450B-A3CA-C82CF8751ADE}" type="pres">
      <dgm:prSet presAssocID="{EAB36154-0ED8-475C-8D1A-C4812FDC3DD2}" presName="vert0" presStyleCnt="0">
        <dgm:presLayoutVars>
          <dgm:dir/>
          <dgm:animOne val="branch"/>
          <dgm:animLvl val="lvl"/>
        </dgm:presLayoutVars>
      </dgm:prSet>
      <dgm:spPr/>
    </dgm:pt>
    <dgm:pt modelId="{06DED5D8-E646-4C08-AEC8-5D95B4FF19A0}" type="pres">
      <dgm:prSet presAssocID="{4C3DD322-ACED-4D6E-8F75-BB0894CCCBAA}" presName="thickLine" presStyleLbl="alignNode1" presStyleIdx="0" presStyleCnt="4"/>
      <dgm:spPr/>
    </dgm:pt>
    <dgm:pt modelId="{17F528FF-FACF-42B6-BF58-EE82FACE16B8}" type="pres">
      <dgm:prSet presAssocID="{4C3DD322-ACED-4D6E-8F75-BB0894CCCBAA}" presName="horz1" presStyleCnt="0"/>
      <dgm:spPr/>
    </dgm:pt>
    <dgm:pt modelId="{B6941246-88F5-4E61-8C74-31D593531E57}" type="pres">
      <dgm:prSet presAssocID="{4C3DD322-ACED-4D6E-8F75-BB0894CCCBAA}" presName="tx1" presStyleLbl="revTx" presStyleIdx="0" presStyleCnt="4"/>
      <dgm:spPr/>
    </dgm:pt>
    <dgm:pt modelId="{A3FF0B4D-88BA-41EF-94DB-02A0F059521F}" type="pres">
      <dgm:prSet presAssocID="{4C3DD322-ACED-4D6E-8F75-BB0894CCCBAA}" presName="vert1" presStyleCnt="0"/>
      <dgm:spPr/>
    </dgm:pt>
    <dgm:pt modelId="{3339862A-45D3-4096-8BF4-8C86269421A6}" type="pres">
      <dgm:prSet presAssocID="{0BD9C8FB-BFBE-4F71-85DA-028AD78D9572}" presName="thickLine" presStyleLbl="alignNode1" presStyleIdx="1" presStyleCnt="4"/>
      <dgm:spPr/>
    </dgm:pt>
    <dgm:pt modelId="{363E4740-536D-4F64-ABF9-D1B667B26BC9}" type="pres">
      <dgm:prSet presAssocID="{0BD9C8FB-BFBE-4F71-85DA-028AD78D9572}" presName="horz1" presStyleCnt="0"/>
      <dgm:spPr/>
    </dgm:pt>
    <dgm:pt modelId="{A4903DDF-482D-4734-88FE-48ECB79542D5}" type="pres">
      <dgm:prSet presAssocID="{0BD9C8FB-BFBE-4F71-85DA-028AD78D9572}" presName="tx1" presStyleLbl="revTx" presStyleIdx="1" presStyleCnt="4"/>
      <dgm:spPr/>
    </dgm:pt>
    <dgm:pt modelId="{AA539928-8552-48B1-AA9A-7DEA0B42786C}" type="pres">
      <dgm:prSet presAssocID="{0BD9C8FB-BFBE-4F71-85DA-028AD78D9572}" presName="vert1" presStyleCnt="0"/>
      <dgm:spPr/>
    </dgm:pt>
    <dgm:pt modelId="{49E11896-25FF-409E-89B6-CD53530FA404}" type="pres">
      <dgm:prSet presAssocID="{D72338FA-EBFB-4554-9255-1F8B955D4B4E}" presName="thickLine" presStyleLbl="alignNode1" presStyleIdx="2" presStyleCnt="4"/>
      <dgm:spPr/>
    </dgm:pt>
    <dgm:pt modelId="{B0EFFBC2-1E4A-457A-84E4-046B390BD838}" type="pres">
      <dgm:prSet presAssocID="{D72338FA-EBFB-4554-9255-1F8B955D4B4E}" presName="horz1" presStyleCnt="0"/>
      <dgm:spPr/>
    </dgm:pt>
    <dgm:pt modelId="{B3820869-8DB3-4D0A-8D30-340B3BA552B3}" type="pres">
      <dgm:prSet presAssocID="{D72338FA-EBFB-4554-9255-1F8B955D4B4E}" presName="tx1" presStyleLbl="revTx" presStyleIdx="2" presStyleCnt="4"/>
      <dgm:spPr/>
    </dgm:pt>
    <dgm:pt modelId="{AE800BC3-67AD-455B-8EE2-721797113F87}" type="pres">
      <dgm:prSet presAssocID="{D72338FA-EBFB-4554-9255-1F8B955D4B4E}" presName="vert1" presStyleCnt="0"/>
      <dgm:spPr/>
    </dgm:pt>
    <dgm:pt modelId="{3F4B076D-9901-408C-AD7C-B2BF669A8F6B}" type="pres">
      <dgm:prSet presAssocID="{D7D1C140-461E-4528-9ED7-D5B013EAA6E3}" presName="thickLine" presStyleLbl="alignNode1" presStyleIdx="3" presStyleCnt="4"/>
      <dgm:spPr/>
    </dgm:pt>
    <dgm:pt modelId="{C2C850B6-FA3A-4450-B252-D2767579B89B}" type="pres">
      <dgm:prSet presAssocID="{D7D1C140-461E-4528-9ED7-D5B013EAA6E3}" presName="horz1" presStyleCnt="0"/>
      <dgm:spPr/>
    </dgm:pt>
    <dgm:pt modelId="{75AEA018-7BB9-4798-B54D-043CF12088C2}" type="pres">
      <dgm:prSet presAssocID="{D7D1C140-461E-4528-9ED7-D5B013EAA6E3}" presName="tx1" presStyleLbl="revTx" presStyleIdx="3" presStyleCnt="4"/>
      <dgm:spPr/>
    </dgm:pt>
    <dgm:pt modelId="{2DF1696B-B65C-42A1-A534-193D59C86BA4}" type="pres">
      <dgm:prSet presAssocID="{D7D1C140-461E-4528-9ED7-D5B013EAA6E3}" presName="vert1" presStyleCnt="0"/>
      <dgm:spPr/>
    </dgm:pt>
  </dgm:ptLst>
  <dgm:cxnLst>
    <dgm:cxn modelId="{1C488111-AADA-4944-B53D-3A2CB2B439C6}" type="presOf" srcId="{EAB36154-0ED8-475C-8D1A-C4812FDC3DD2}" destId="{07734F7E-FDB2-450B-A3CA-C82CF8751ADE}" srcOrd="0" destOrd="0" presId="urn:microsoft.com/office/officeart/2008/layout/LinedList"/>
    <dgm:cxn modelId="{1FA0CE1F-38E1-4602-A350-B580AA497DB7}" srcId="{EAB36154-0ED8-475C-8D1A-C4812FDC3DD2}" destId="{D7D1C140-461E-4528-9ED7-D5B013EAA6E3}" srcOrd="3" destOrd="0" parTransId="{F136B355-2A07-4B04-BC14-9B2DF0110650}" sibTransId="{FA8A7DC2-C023-452C-BD59-4E0D9D91588F}"/>
    <dgm:cxn modelId="{A9789A32-29C4-4422-9779-917EA9427C2C}" type="presOf" srcId="{D7D1C140-461E-4528-9ED7-D5B013EAA6E3}" destId="{75AEA018-7BB9-4798-B54D-043CF12088C2}" srcOrd="0" destOrd="0" presId="urn:microsoft.com/office/officeart/2008/layout/LinedList"/>
    <dgm:cxn modelId="{93B9074E-D0D5-462C-8608-0501182D2A81}" srcId="{EAB36154-0ED8-475C-8D1A-C4812FDC3DD2}" destId="{0BD9C8FB-BFBE-4F71-85DA-028AD78D9572}" srcOrd="1" destOrd="0" parTransId="{B174418F-A4A7-44A7-AF63-8FF4887A53A5}" sibTransId="{9BF0A331-33B1-4DBD-8891-149486AC56B7}"/>
    <dgm:cxn modelId="{6DD23378-791B-4E7D-AF23-380F35BE548F}" type="presOf" srcId="{4C3DD322-ACED-4D6E-8F75-BB0894CCCBAA}" destId="{B6941246-88F5-4E61-8C74-31D593531E57}" srcOrd="0" destOrd="0" presId="urn:microsoft.com/office/officeart/2008/layout/LinedList"/>
    <dgm:cxn modelId="{8B3D00B1-BB72-4D54-9A1D-991C0CE56021}" srcId="{EAB36154-0ED8-475C-8D1A-C4812FDC3DD2}" destId="{4C3DD322-ACED-4D6E-8F75-BB0894CCCBAA}" srcOrd="0" destOrd="0" parTransId="{85425292-91B4-4F1C-BE53-43022F8338B9}" sibTransId="{2EC402FA-2BB6-4121-A94C-9AAC3BA39D56}"/>
    <dgm:cxn modelId="{F82F91C6-5B0B-48DA-8B72-7BC8A2927434}" type="presOf" srcId="{D72338FA-EBFB-4554-9255-1F8B955D4B4E}" destId="{B3820869-8DB3-4D0A-8D30-340B3BA552B3}" srcOrd="0" destOrd="0" presId="urn:microsoft.com/office/officeart/2008/layout/LinedList"/>
    <dgm:cxn modelId="{E0C68ACE-FA3C-46C8-B836-484C44446598}" type="presOf" srcId="{0BD9C8FB-BFBE-4F71-85DA-028AD78D9572}" destId="{A4903DDF-482D-4734-88FE-48ECB79542D5}" srcOrd="0" destOrd="0" presId="urn:microsoft.com/office/officeart/2008/layout/LinedList"/>
    <dgm:cxn modelId="{8805C2EF-79B3-4444-9EBE-57E9207FCB59}" srcId="{EAB36154-0ED8-475C-8D1A-C4812FDC3DD2}" destId="{D72338FA-EBFB-4554-9255-1F8B955D4B4E}" srcOrd="2" destOrd="0" parTransId="{A889DE05-95D8-4877-BB01-311EFE198FC3}" sibTransId="{98BEC39B-65AD-476A-AF20-90D74DD01727}"/>
    <dgm:cxn modelId="{7A05E508-9AF3-410A-A20F-A27D140D0211}" type="presParOf" srcId="{07734F7E-FDB2-450B-A3CA-C82CF8751ADE}" destId="{06DED5D8-E646-4C08-AEC8-5D95B4FF19A0}" srcOrd="0" destOrd="0" presId="urn:microsoft.com/office/officeart/2008/layout/LinedList"/>
    <dgm:cxn modelId="{B3AF3A00-479E-4D83-94B6-BC92EB680FDB}" type="presParOf" srcId="{07734F7E-FDB2-450B-A3CA-C82CF8751ADE}" destId="{17F528FF-FACF-42B6-BF58-EE82FACE16B8}" srcOrd="1" destOrd="0" presId="urn:microsoft.com/office/officeart/2008/layout/LinedList"/>
    <dgm:cxn modelId="{4252AA9D-6CA1-491C-BB92-C1C283214861}" type="presParOf" srcId="{17F528FF-FACF-42B6-BF58-EE82FACE16B8}" destId="{B6941246-88F5-4E61-8C74-31D593531E57}" srcOrd="0" destOrd="0" presId="urn:microsoft.com/office/officeart/2008/layout/LinedList"/>
    <dgm:cxn modelId="{72B10F95-F418-4C51-BDAF-1BB55973C8A1}" type="presParOf" srcId="{17F528FF-FACF-42B6-BF58-EE82FACE16B8}" destId="{A3FF0B4D-88BA-41EF-94DB-02A0F059521F}" srcOrd="1" destOrd="0" presId="urn:microsoft.com/office/officeart/2008/layout/LinedList"/>
    <dgm:cxn modelId="{841AD001-82B8-4A30-8A9B-5EFC9DA41AB3}" type="presParOf" srcId="{07734F7E-FDB2-450B-A3CA-C82CF8751ADE}" destId="{3339862A-45D3-4096-8BF4-8C86269421A6}" srcOrd="2" destOrd="0" presId="urn:microsoft.com/office/officeart/2008/layout/LinedList"/>
    <dgm:cxn modelId="{CBD5C3BB-98C8-48E9-9A53-9DB1AA1723E9}" type="presParOf" srcId="{07734F7E-FDB2-450B-A3CA-C82CF8751ADE}" destId="{363E4740-536D-4F64-ABF9-D1B667B26BC9}" srcOrd="3" destOrd="0" presId="urn:microsoft.com/office/officeart/2008/layout/LinedList"/>
    <dgm:cxn modelId="{569A2E0D-4EBD-473C-93BE-1AD48B4A2644}" type="presParOf" srcId="{363E4740-536D-4F64-ABF9-D1B667B26BC9}" destId="{A4903DDF-482D-4734-88FE-48ECB79542D5}" srcOrd="0" destOrd="0" presId="urn:microsoft.com/office/officeart/2008/layout/LinedList"/>
    <dgm:cxn modelId="{55C26C28-24B1-4AB2-BD9E-4EA9C8BFB4D2}" type="presParOf" srcId="{363E4740-536D-4F64-ABF9-D1B667B26BC9}" destId="{AA539928-8552-48B1-AA9A-7DEA0B42786C}" srcOrd="1" destOrd="0" presId="urn:microsoft.com/office/officeart/2008/layout/LinedList"/>
    <dgm:cxn modelId="{94EE9919-CA8D-4B90-A283-74D3507946B8}" type="presParOf" srcId="{07734F7E-FDB2-450B-A3CA-C82CF8751ADE}" destId="{49E11896-25FF-409E-89B6-CD53530FA404}" srcOrd="4" destOrd="0" presId="urn:microsoft.com/office/officeart/2008/layout/LinedList"/>
    <dgm:cxn modelId="{F0098F7E-094E-4FA0-A851-742E5BDBEBF6}" type="presParOf" srcId="{07734F7E-FDB2-450B-A3CA-C82CF8751ADE}" destId="{B0EFFBC2-1E4A-457A-84E4-046B390BD838}" srcOrd="5" destOrd="0" presId="urn:microsoft.com/office/officeart/2008/layout/LinedList"/>
    <dgm:cxn modelId="{AA98DE4A-6632-438A-B4B9-59A4BEE67F16}" type="presParOf" srcId="{B0EFFBC2-1E4A-457A-84E4-046B390BD838}" destId="{B3820869-8DB3-4D0A-8D30-340B3BA552B3}" srcOrd="0" destOrd="0" presId="urn:microsoft.com/office/officeart/2008/layout/LinedList"/>
    <dgm:cxn modelId="{F8A2C8E5-F4DA-45F3-B5DF-C200C391B295}" type="presParOf" srcId="{B0EFFBC2-1E4A-457A-84E4-046B390BD838}" destId="{AE800BC3-67AD-455B-8EE2-721797113F87}" srcOrd="1" destOrd="0" presId="urn:microsoft.com/office/officeart/2008/layout/LinedList"/>
    <dgm:cxn modelId="{2D447FD5-19EE-474C-B749-D7A3D8CBE218}" type="presParOf" srcId="{07734F7E-FDB2-450B-A3CA-C82CF8751ADE}" destId="{3F4B076D-9901-408C-AD7C-B2BF669A8F6B}" srcOrd="6" destOrd="0" presId="urn:microsoft.com/office/officeart/2008/layout/LinedList"/>
    <dgm:cxn modelId="{249C1BCC-83AE-4958-BE0F-75E0FE0EB291}" type="presParOf" srcId="{07734F7E-FDB2-450B-A3CA-C82CF8751ADE}" destId="{C2C850B6-FA3A-4450-B252-D2767579B89B}" srcOrd="7" destOrd="0" presId="urn:microsoft.com/office/officeart/2008/layout/LinedList"/>
    <dgm:cxn modelId="{3C5F9221-5AE1-4C14-BB1C-81E62A61E2CF}" type="presParOf" srcId="{C2C850B6-FA3A-4450-B252-D2767579B89B}" destId="{75AEA018-7BB9-4798-B54D-043CF12088C2}" srcOrd="0" destOrd="0" presId="urn:microsoft.com/office/officeart/2008/layout/LinedList"/>
    <dgm:cxn modelId="{9A317FE3-294A-4BCF-9AC4-4208FC0B2C7E}" type="presParOf" srcId="{C2C850B6-FA3A-4450-B252-D2767579B89B}" destId="{2DF1696B-B65C-42A1-A534-193D59C86BA4}" srcOrd="1" destOrd="0" presId="urn:microsoft.com/office/officeart/2008/layout/Lin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EF461-837D-4CFA-A62E-A4DBC1E6697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B69B5CA-0680-488F-8F3B-85D3A6272504}">
      <dgm:prSet/>
      <dgm:spPr>
        <a:solidFill>
          <a:srgbClr val="FFCC00"/>
        </a:solidFill>
      </dgm:spPr>
      <dgm:t>
        <a:bodyPr/>
        <a:lstStyle/>
        <a:p>
          <a:pPr algn="ctr"/>
          <a:r>
            <a:rPr lang="fr-FR" b="1" u="none" dirty="0">
              <a:solidFill>
                <a:schemeClr val="tx1"/>
              </a:solidFill>
            </a:rPr>
            <a:t>Gain d’un rangement</a:t>
          </a:r>
          <a:endParaRPr lang="en-US" b="1" u="none" dirty="0">
            <a:solidFill>
              <a:schemeClr val="tx1"/>
            </a:solidFill>
          </a:endParaRPr>
        </a:p>
      </dgm:t>
    </dgm:pt>
    <dgm:pt modelId="{789A9851-1F09-4DDB-B994-EDCFF540EADB}" type="parTrans" cxnId="{4CB6B807-8BB9-4A15-AFD6-B2FAFC74DB69}">
      <dgm:prSet/>
      <dgm:spPr/>
      <dgm:t>
        <a:bodyPr/>
        <a:lstStyle/>
        <a:p>
          <a:endParaRPr lang="en-US"/>
        </a:p>
      </dgm:t>
    </dgm:pt>
    <dgm:pt modelId="{A419461E-7162-4E9F-B327-1C3DB22FCD24}" type="sibTrans" cxnId="{4CB6B807-8BB9-4A15-AFD6-B2FAFC74DB69}">
      <dgm:prSet/>
      <dgm:spPr/>
      <dgm:t>
        <a:bodyPr/>
        <a:lstStyle/>
        <a:p>
          <a:endParaRPr lang="en-US"/>
        </a:p>
      </dgm:t>
    </dgm:pt>
    <dgm:pt modelId="{6D1FD33D-82A0-49E0-BC4C-1D93590093D7}">
      <dgm:prSet custT="1"/>
      <dgm:spPr/>
      <dgm:t>
        <a:bodyPr/>
        <a:lstStyle/>
        <a:p>
          <a:r>
            <a:rPr lang="fr-FR" sz="1600" dirty="0"/>
            <a:t>AA 4: rangement 5 rétroactivement au 31 </a:t>
          </a:r>
          <a:r>
            <a:rPr lang="fr-FR" sz="1600" dirty="0" err="1"/>
            <a:t>déc</a:t>
          </a:r>
          <a:r>
            <a:rPr lang="fr-FR" sz="1600" dirty="0"/>
            <a:t> 2010</a:t>
          </a:r>
          <a:endParaRPr lang="en-US" sz="1600" dirty="0"/>
        </a:p>
      </dgm:t>
    </dgm:pt>
    <dgm:pt modelId="{073B5E2C-001F-44EB-900E-7C8BB6541E0B}" type="parTrans" cxnId="{98B34BBF-A5B8-4849-B4C5-1BDEBD8F4468}">
      <dgm:prSet/>
      <dgm:spPr/>
      <dgm:t>
        <a:bodyPr/>
        <a:lstStyle/>
        <a:p>
          <a:endParaRPr lang="en-US"/>
        </a:p>
      </dgm:t>
    </dgm:pt>
    <dgm:pt modelId="{E14E9163-4080-4685-B97B-EDE6F069CB22}" type="sibTrans" cxnId="{98B34BBF-A5B8-4849-B4C5-1BDEBD8F4468}">
      <dgm:prSet/>
      <dgm:spPr/>
      <dgm:t>
        <a:bodyPr/>
        <a:lstStyle/>
        <a:p>
          <a:endParaRPr lang="en-US"/>
        </a:p>
      </dgm:t>
    </dgm:pt>
    <dgm:pt modelId="{4352A337-FDC3-40EF-A5D8-F7A5618636C8}">
      <dgm:prSet/>
      <dgm:spPr>
        <a:solidFill>
          <a:srgbClr val="3FD9A6"/>
        </a:solidFill>
      </dgm:spPr>
      <dgm:t>
        <a:bodyPr/>
        <a:lstStyle/>
        <a:p>
          <a:pPr algn="ctr"/>
          <a:r>
            <a:rPr lang="fr-FR" b="1" u="none" dirty="0">
              <a:solidFill>
                <a:schemeClr val="tx1"/>
              </a:solidFill>
            </a:rPr>
            <a:t>Statu quo des rangements </a:t>
          </a:r>
          <a:endParaRPr lang="en-US" b="1" u="none" dirty="0">
            <a:solidFill>
              <a:schemeClr val="tx1"/>
            </a:solidFill>
          </a:endParaRPr>
        </a:p>
      </dgm:t>
    </dgm:pt>
    <dgm:pt modelId="{29DBA890-7CB7-47AE-A6F3-A435271FAAE4}" type="parTrans" cxnId="{224AC3F9-6771-4A7A-89DA-D6FCA9034F1F}">
      <dgm:prSet/>
      <dgm:spPr/>
      <dgm:t>
        <a:bodyPr/>
        <a:lstStyle/>
        <a:p>
          <a:endParaRPr lang="en-US"/>
        </a:p>
      </dgm:t>
    </dgm:pt>
    <dgm:pt modelId="{6A14DF9E-A059-47B8-B141-FB8713DE6182}" type="sibTrans" cxnId="{224AC3F9-6771-4A7A-89DA-D6FCA9034F1F}">
      <dgm:prSet/>
      <dgm:spPr/>
      <dgm:t>
        <a:bodyPr/>
        <a:lstStyle/>
        <a:p>
          <a:endParaRPr lang="en-US"/>
        </a:p>
      </dgm:t>
    </dgm:pt>
    <dgm:pt modelId="{5E91AB31-ED4B-47D5-AB04-2DE495F32EA5}">
      <dgm:prSet custT="1"/>
      <dgm:spPr/>
      <dgm:t>
        <a:bodyPr/>
        <a:lstStyle/>
        <a:p>
          <a:pPr>
            <a:buNone/>
          </a:pPr>
          <a:endParaRPr lang="en-US" sz="1600" dirty="0"/>
        </a:p>
      </dgm:t>
    </dgm:pt>
    <dgm:pt modelId="{B7E13AD4-86E4-4EE6-A81C-EF691B2FEBDC}" type="parTrans" cxnId="{D67CB05C-4DAA-41EF-B409-805D5FD89B04}">
      <dgm:prSet/>
      <dgm:spPr/>
      <dgm:t>
        <a:bodyPr/>
        <a:lstStyle/>
        <a:p>
          <a:endParaRPr lang="fr-CA"/>
        </a:p>
      </dgm:t>
    </dgm:pt>
    <dgm:pt modelId="{0BA15097-F203-432D-AE65-698CE6CD8DCD}" type="sibTrans" cxnId="{D67CB05C-4DAA-41EF-B409-805D5FD89B04}">
      <dgm:prSet/>
      <dgm:spPr/>
      <dgm:t>
        <a:bodyPr/>
        <a:lstStyle/>
        <a:p>
          <a:endParaRPr lang="fr-CA"/>
        </a:p>
      </dgm:t>
    </dgm:pt>
    <dgm:pt modelId="{A8DD53DC-62B8-4F9E-B8DF-66F11B08FC14}">
      <dgm:prSet custT="1"/>
      <dgm:spPr/>
      <dgm:t>
        <a:bodyPr/>
        <a:lstStyle/>
        <a:p>
          <a:r>
            <a:rPr lang="fr-FR" sz="1600" dirty="0"/>
            <a:t>AA 3: rangement 7 rétroactivement au 31 </a:t>
          </a:r>
          <a:r>
            <a:rPr lang="fr-FR" sz="1600" dirty="0" err="1"/>
            <a:t>déc</a:t>
          </a:r>
          <a:r>
            <a:rPr lang="fr-FR" sz="1600" dirty="0"/>
            <a:t> 2010</a:t>
          </a:r>
          <a:endParaRPr lang="en-US" sz="1600" dirty="0"/>
        </a:p>
      </dgm:t>
    </dgm:pt>
    <dgm:pt modelId="{01A67CDE-FBA3-4813-BCF7-B83745657ABE}" type="parTrans" cxnId="{6FAAA152-1787-45D2-AA10-A9A5D1C4B461}">
      <dgm:prSet/>
      <dgm:spPr/>
      <dgm:t>
        <a:bodyPr/>
        <a:lstStyle/>
        <a:p>
          <a:endParaRPr lang="fr-CA"/>
        </a:p>
      </dgm:t>
    </dgm:pt>
    <dgm:pt modelId="{649FAE96-A1FF-4970-BBAB-D8BF66E9CAD8}" type="sibTrans" cxnId="{6FAAA152-1787-45D2-AA10-A9A5D1C4B461}">
      <dgm:prSet/>
      <dgm:spPr/>
      <dgm:t>
        <a:bodyPr/>
        <a:lstStyle/>
        <a:p>
          <a:endParaRPr lang="fr-CA"/>
        </a:p>
      </dgm:t>
    </dgm:pt>
    <dgm:pt modelId="{2CBAEF2A-7142-44F2-88D6-502F62405C93}">
      <dgm:prSet custT="1"/>
      <dgm:spPr/>
      <dgm:t>
        <a:bodyPr/>
        <a:lstStyle/>
        <a:p>
          <a:pPr>
            <a:buNone/>
          </a:pPr>
          <a:endParaRPr lang="en-US" sz="1600" dirty="0"/>
        </a:p>
      </dgm:t>
    </dgm:pt>
    <dgm:pt modelId="{A49270B5-368C-4ADB-9F92-08E23DF25036}" type="parTrans" cxnId="{3920EAE8-E8B9-4FE2-A114-3EDA2B7CAF08}">
      <dgm:prSet/>
      <dgm:spPr/>
      <dgm:t>
        <a:bodyPr/>
        <a:lstStyle/>
        <a:p>
          <a:endParaRPr lang="fr-CA"/>
        </a:p>
      </dgm:t>
    </dgm:pt>
    <dgm:pt modelId="{57E28C1B-3F5C-4AB5-8603-84ED0E164480}" type="sibTrans" cxnId="{3920EAE8-E8B9-4FE2-A114-3EDA2B7CAF08}">
      <dgm:prSet/>
      <dgm:spPr/>
      <dgm:t>
        <a:bodyPr/>
        <a:lstStyle/>
        <a:p>
          <a:endParaRPr lang="fr-CA"/>
        </a:p>
      </dgm:t>
    </dgm:pt>
    <dgm:pt modelId="{83307983-BF0E-4658-838B-79C8D950CC25}">
      <dgm:prSet custT="1"/>
      <dgm:spPr/>
      <dgm:t>
        <a:bodyPr/>
        <a:lstStyle/>
        <a:p>
          <a:endParaRPr lang="en-US" sz="1600" dirty="0"/>
        </a:p>
      </dgm:t>
    </dgm:pt>
    <dgm:pt modelId="{67B7DC92-559E-4431-8D69-1A974F4BCF58}" type="parTrans" cxnId="{EDEC6DDA-172E-4486-B6C9-24BA71053747}">
      <dgm:prSet/>
      <dgm:spPr/>
      <dgm:t>
        <a:bodyPr/>
        <a:lstStyle/>
        <a:p>
          <a:endParaRPr lang="fr-CA"/>
        </a:p>
      </dgm:t>
    </dgm:pt>
    <dgm:pt modelId="{524A6DF7-8FBE-4C5E-9407-DC1ADC17ABCD}" type="sibTrans" cxnId="{EDEC6DDA-172E-4486-B6C9-24BA71053747}">
      <dgm:prSet/>
      <dgm:spPr/>
      <dgm:t>
        <a:bodyPr/>
        <a:lstStyle/>
        <a:p>
          <a:endParaRPr lang="fr-CA"/>
        </a:p>
      </dgm:t>
    </dgm:pt>
    <dgm:pt modelId="{F0BFE50C-CA94-4419-B8CB-740A51D21431}">
      <dgm:prSet custT="1"/>
      <dgm:spPr/>
      <dgm:t>
        <a:bodyPr/>
        <a:lstStyle/>
        <a:p>
          <a:r>
            <a:rPr lang="fr-FR" sz="1600" dirty="0"/>
            <a:t>AA1, AA2, sec. médicale, sec. juridique, AEU, adj. à la direction et acheteur </a:t>
          </a:r>
          <a:endParaRPr lang="en-US" sz="1600" dirty="0"/>
        </a:p>
      </dgm:t>
    </dgm:pt>
    <dgm:pt modelId="{838C5BD3-0D9B-4243-9F76-28B5C50A5B54}" type="parTrans" cxnId="{05C99FC4-2D3A-443E-A731-580526A7C51A}">
      <dgm:prSet/>
      <dgm:spPr/>
      <dgm:t>
        <a:bodyPr/>
        <a:lstStyle/>
        <a:p>
          <a:endParaRPr lang="fr-CA"/>
        </a:p>
      </dgm:t>
    </dgm:pt>
    <dgm:pt modelId="{F975C027-DDB4-42CF-846A-8842D998F363}" type="sibTrans" cxnId="{05C99FC4-2D3A-443E-A731-580526A7C51A}">
      <dgm:prSet/>
      <dgm:spPr/>
      <dgm:t>
        <a:bodyPr/>
        <a:lstStyle/>
        <a:p>
          <a:endParaRPr lang="fr-CA"/>
        </a:p>
      </dgm:t>
    </dgm:pt>
    <dgm:pt modelId="{CEE0001A-438E-45C1-A7B4-193CBCEFD2E8}">
      <dgm:prSet custT="1"/>
      <dgm:spPr/>
      <dgm:t>
        <a:bodyPr/>
        <a:lstStyle/>
        <a:p>
          <a:pPr>
            <a:buNone/>
          </a:pPr>
          <a:endParaRPr lang="en-US" sz="1600" dirty="0"/>
        </a:p>
      </dgm:t>
    </dgm:pt>
    <dgm:pt modelId="{717B0570-D77B-4920-81C7-79D47F866EDD}" type="parTrans" cxnId="{D4EE1CE4-B225-4C14-A1E9-90390C2D455E}">
      <dgm:prSet/>
      <dgm:spPr/>
      <dgm:t>
        <a:bodyPr/>
        <a:lstStyle/>
        <a:p>
          <a:endParaRPr lang="fr-CA"/>
        </a:p>
      </dgm:t>
    </dgm:pt>
    <dgm:pt modelId="{C0E14950-34C0-4372-80D5-A952CBCA0AC0}" type="sibTrans" cxnId="{D4EE1CE4-B225-4C14-A1E9-90390C2D455E}">
      <dgm:prSet/>
      <dgm:spPr/>
      <dgm:t>
        <a:bodyPr/>
        <a:lstStyle/>
        <a:p>
          <a:endParaRPr lang="fr-CA"/>
        </a:p>
      </dgm:t>
    </dgm:pt>
    <dgm:pt modelId="{4895C5C6-5320-4A57-B65D-B15AC7D5762E}" type="pres">
      <dgm:prSet presAssocID="{FFBEF461-837D-4CFA-A62E-A4DBC1E66976}" presName="linear" presStyleCnt="0">
        <dgm:presLayoutVars>
          <dgm:animLvl val="lvl"/>
          <dgm:resizeHandles val="exact"/>
        </dgm:presLayoutVars>
      </dgm:prSet>
      <dgm:spPr/>
    </dgm:pt>
    <dgm:pt modelId="{7F33E06D-FEC7-4AA7-8971-577B9A594186}" type="pres">
      <dgm:prSet presAssocID="{FB69B5CA-0680-488F-8F3B-85D3A6272504}" presName="parentText" presStyleLbl="node1" presStyleIdx="0" presStyleCnt="2">
        <dgm:presLayoutVars>
          <dgm:chMax val="0"/>
          <dgm:bulletEnabled val="1"/>
        </dgm:presLayoutVars>
      </dgm:prSet>
      <dgm:spPr/>
    </dgm:pt>
    <dgm:pt modelId="{79C5914C-A850-4AEE-88F2-7D486373E3F8}" type="pres">
      <dgm:prSet presAssocID="{FB69B5CA-0680-488F-8F3B-85D3A6272504}" presName="childText" presStyleLbl="revTx" presStyleIdx="0" presStyleCnt="2" custScaleY="104670">
        <dgm:presLayoutVars>
          <dgm:bulletEnabled val="1"/>
        </dgm:presLayoutVars>
      </dgm:prSet>
      <dgm:spPr/>
    </dgm:pt>
    <dgm:pt modelId="{C81A3559-1FF2-4655-8F99-BDF014FA953B}" type="pres">
      <dgm:prSet presAssocID="{4352A337-FDC3-40EF-A5D8-F7A5618636C8}" presName="parentText" presStyleLbl="node1" presStyleIdx="1" presStyleCnt="2">
        <dgm:presLayoutVars>
          <dgm:chMax val="0"/>
          <dgm:bulletEnabled val="1"/>
        </dgm:presLayoutVars>
      </dgm:prSet>
      <dgm:spPr/>
    </dgm:pt>
    <dgm:pt modelId="{45CF4C7E-0E03-4548-BCFA-F27BC4703CF7}" type="pres">
      <dgm:prSet presAssocID="{4352A337-FDC3-40EF-A5D8-F7A5618636C8}" presName="childText" presStyleLbl="revTx" presStyleIdx="1" presStyleCnt="2">
        <dgm:presLayoutVars>
          <dgm:bulletEnabled val="1"/>
        </dgm:presLayoutVars>
      </dgm:prSet>
      <dgm:spPr/>
    </dgm:pt>
  </dgm:ptLst>
  <dgm:cxnLst>
    <dgm:cxn modelId="{50825100-8B92-4CDB-A5B1-9DEEC277B9C4}" type="presOf" srcId="{CEE0001A-438E-45C1-A7B4-193CBCEFD2E8}" destId="{79C5914C-A850-4AEE-88F2-7D486373E3F8}" srcOrd="0" destOrd="4" presId="urn:microsoft.com/office/officeart/2005/8/layout/vList2"/>
    <dgm:cxn modelId="{4CB6B807-8BB9-4A15-AFD6-B2FAFC74DB69}" srcId="{FFBEF461-837D-4CFA-A62E-A4DBC1E66976}" destId="{FB69B5CA-0680-488F-8F3B-85D3A6272504}" srcOrd="0" destOrd="0" parTransId="{789A9851-1F09-4DDB-B994-EDCFF540EADB}" sibTransId="{A419461E-7162-4E9F-B327-1C3DB22FCD24}"/>
    <dgm:cxn modelId="{3C515608-B7D5-433D-9E40-A8E70A1E8D90}" type="presOf" srcId="{FFBEF461-837D-4CFA-A62E-A4DBC1E66976}" destId="{4895C5C6-5320-4A57-B65D-B15AC7D5762E}" srcOrd="0" destOrd="0" presId="urn:microsoft.com/office/officeart/2005/8/layout/vList2"/>
    <dgm:cxn modelId="{B964491C-AA22-4D7D-865A-747E48A38480}" type="presOf" srcId="{F0BFE50C-CA94-4419-B8CB-740A51D21431}" destId="{45CF4C7E-0E03-4548-BCFA-F27BC4703CF7}" srcOrd="0" destOrd="1" presId="urn:microsoft.com/office/officeart/2005/8/layout/vList2"/>
    <dgm:cxn modelId="{F83DE723-B9FB-4C41-A911-F4E1A2AA172B}" type="presOf" srcId="{A8DD53DC-62B8-4F9E-B8DF-66F11B08FC14}" destId="{79C5914C-A850-4AEE-88F2-7D486373E3F8}" srcOrd="0" destOrd="1" presId="urn:microsoft.com/office/officeart/2005/8/layout/vList2"/>
    <dgm:cxn modelId="{63A4195B-5966-4F36-8A90-59B2E3A74A97}" type="presOf" srcId="{83307983-BF0E-4658-838B-79C8D950CC25}" destId="{45CF4C7E-0E03-4548-BCFA-F27BC4703CF7}" srcOrd="0" destOrd="0" presId="urn:microsoft.com/office/officeart/2005/8/layout/vList2"/>
    <dgm:cxn modelId="{D67CB05C-4DAA-41EF-B409-805D5FD89B04}" srcId="{FB69B5CA-0680-488F-8F3B-85D3A6272504}" destId="{5E91AB31-ED4B-47D5-AB04-2DE495F32EA5}" srcOrd="0" destOrd="0" parTransId="{B7E13AD4-86E4-4EE6-A81C-EF691B2FEBDC}" sibTransId="{0BA15097-F203-432D-AE65-698CE6CD8DCD}"/>
    <dgm:cxn modelId="{903B0E45-3989-48A9-8A1D-F552CA604FB2}" type="presOf" srcId="{5E91AB31-ED4B-47D5-AB04-2DE495F32EA5}" destId="{79C5914C-A850-4AEE-88F2-7D486373E3F8}" srcOrd="0" destOrd="0" presId="urn:microsoft.com/office/officeart/2005/8/layout/vList2"/>
    <dgm:cxn modelId="{6FAAA152-1787-45D2-AA10-A9A5D1C4B461}" srcId="{FB69B5CA-0680-488F-8F3B-85D3A6272504}" destId="{A8DD53DC-62B8-4F9E-B8DF-66F11B08FC14}" srcOrd="1" destOrd="0" parTransId="{01A67CDE-FBA3-4813-BCF7-B83745657ABE}" sibTransId="{649FAE96-A1FF-4970-BBAB-D8BF66E9CAD8}"/>
    <dgm:cxn modelId="{BBD5CC5A-E186-4BCB-87CF-E694529A0525}" type="presOf" srcId="{FB69B5CA-0680-488F-8F3B-85D3A6272504}" destId="{7F33E06D-FEC7-4AA7-8971-577B9A594186}" srcOrd="0" destOrd="0" presId="urn:microsoft.com/office/officeart/2005/8/layout/vList2"/>
    <dgm:cxn modelId="{F4988E81-4BCE-4855-A727-9D0A262089AF}" type="presOf" srcId="{6D1FD33D-82A0-49E0-BC4C-1D93590093D7}" destId="{79C5914C-A850-4AEE-88F2-7D486373E3F8}" srcOrd="0" destOrd="3" presId="urn:microsoft.com/office/officeart/2005/8/layout/vList2"/>
    <dgm:cxn modelId="{98B34BBF-A5B8-4849-B4C5-1BDEBD8F4468}" srcId="{FB69B5CA-0680-488F-8F3B-85D3A6272504}" destId="{6D1FD33D-82A0-49E0-BC4C-1D93590093D7}" srcOrd="3" destOrd="0" parTransId="{073B5E2C-001F-44EB-900E-7C8BB6541E0B}" sibTransId="{E14E9163-4080-4685-B97B-EDE6F069CB22}"/>
    <dgm:cxn modelId="{05C99FC4-2D3A-443E-A731-580526A7C51A}" srcId="{4352A337-FDC3-40EF-A5D8-F7A5618636C8}" destId="{F0BFE50C-CA94-4419-B8CB-740A51D21431}" srcOrd="1" destOrd="0" parTransId="{838C5BD3-0D9B-4243-9F76-28B5C50A5B54}" sibTransId="{F975C027-DDB4-42CF-846A-8842D998F363}"/>
    <dgm:cxn modelId="{4ECF8BCE-2420-4F54-8AAD-B98C682F2843}" type="presOf" srcId="{2CBAEF2A-7142-44F2-88D6-502F62405C93}" destId="{79C5914C-A850-4AEE-88F2-7D486373E3F8}" srcOrd="0" destOrd="2" presId="urn:microsoft.com/office/officeart/2005/8/layout/vList2"/>
    <dgm:cxn modelId="{EDEC6DDA-172E-4486-B6C9-24BA71053747}" srcId="{4352A337-FDC3-40EF-A5D8-F7A5618636C8}" destId="{83307983-BF0E-4658-838B-79C8D950CC25}" srcOrd="0" destOrd="0" parTransId="{67B7DC92-559E-4431-8D69-1A974F4BCF58}" sibTransId="{524A6DF7-8FBE-4C5E-9407-DC1ADC17ABCD}"/>
    <dgm:cxn modelId="{D4EE1CE4-B225-4C14-A1E9-90390C2D455E}" srcId="{FB69B5CA-0680-488F-8F3B-85D3A6272504}" destId="{CEE0001A-438E-45C1-A7B4-193CBCEFD2E8}" srcOrd="4" destOrd="0" parTransId="{717B0570-D77B-4920-81C7-79D47F866EDD}" sibTransId="{C0E14950-34C0-4372-80D5-A952CBCA0AC0}"/>
    <dgm:cxn modelId="{4CD2EBE5-F230-430C-BA93-808258C325DD}" type="presOf" srcId="{4352A337-FDC3-40EF-A5D8-F7A5618636C8}" destId="{C81A3559-1FF2-4655-8F99-BDF014FA953B}" srcOrd="0" destOrd="0" presId="urn:microsoft.com/office/officeart/2005/8/layout/vList2"/>
    <dgm:cxn modelId="{3920EAE8-E8B9-4FE2-A114-3EDA2B7CAF08}" srcId="{FB69B5CA-0680-488F-8F3B-85D3A6272504}" destId="{2CBAEF2A-7142-44F2-88D6-502F62405C93}" srcOrd="2" destOrd="0" parTransId="{A49270B5-368C-4ADB-9F92-08E23DF25036}" sibTransId="{57E28C1B-3F5C-4AB5-8603-84ED0E164480}"/>
    <dgm:cxn modelId="{224AC3F9-6771-4A7A-89DA-D6FCA9034F1F}" srcId="{FFBEF461-837D-4CFA-A62E-A4DBC1E66976}" destId="{4352A337-FDC3-40EF-A5D8-F7A5618636C8}" srcOrd="1" destOrd="0" parTransId="{29DBA890-7CB7-47AE-A6F3-A435271FAAE4}" sibTransId="{6A14DF9E-A059-47B8-B141-FB8713DE6182}"/>
    <dgm:cxn modelId="{480A5056-BD1D-4B74-8962-DA1C9FB14488}" type="presParOf" srcId="{4895C5C6-5320-4A57-B65D-B15AC7D5762E}" destId="{7F33E06D-FEC7-4AA7-8971-577B9A594186}" srcOrd="0" destOrd="0" presId="urn:microsoft.com/office/officeart/2005/8/layout/vList2"/>
    <dgm:cxn modelId="{EDCEE6DC-8D8E-471B-B353-514C854D9E8C}" type="presParOf" srcId="{4895C5C6-5320-4A57-B65D-B15AC7D5762E}" destId="{79C5914C-A850-4AEE-88F2-7D486373E3F8}" srcOrd="1" destOrd="0" presId="urn:microsoft.com/office/officeart/2005/8/layout/vList2"/>
    <dgm:cxn modelId="{15EBFF0C-C7C5-43E0-9589-F5DB5A301B50}" type="presParOf" srcId="{4895C5C6-5320-4A57-B65D-B15AC7D5762E}" destId="{C81A3559-1FF2-4655-8F99-BDF014FA953B}" srcOrd="2" destOrd="0" presId="urn:microsoft.com/office/officeart/2005/8/layout/vList2"/>
    <dgm:cxn modelId="{A333B001-9858-41C4-A699-1E9325E231AE}" type="presParOf" srcId="{4895C5C6-5320-4A57-B65D-B15AC7D5762E}" destId="{45CF4C7E-0E03-4548-BCFA-F27BC4703CF7}" srcOrd="3"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03BF79-D0CD-4304-A401-CE7ABF680A78}"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3D87C5E4-2FCB-421E-BE15-E6F5B357BE5B}">
      <dgm:prSet/>
      <dgm:spPr>
        <a:solidFill>
          <a:srgbClr val="3FD9A6"/>
        </a:solidFill>
      </dgm:spPr>
      <dgm:t>
        <a:bodyPr/>
        <a:lstStyle/>
        <a:p>
          <a:r>
            <a:rPr lang="fr-FR"/>
            <a:t>Considérant que la décision  du 28 septembre de la CNESST concernant les plaintes de maintien 2010 était:</a:t>
          </a:r>
          <a:endParaRPr lang="en-US"/>
        </a:p>
      </dgm:t>
    </dgm:pt>
    <dgm:pt modelId="{0FAE06E4-C78B-43AB-B33E-DA7C4211B382}" type="parTrans" cxnId="{7C2D4C47-C0D0-42D4-895D-DB74867B007A}">
      <dgm:prSet/>
      <dgm:spPr/>
      <dgm:t>
        <a:bodyPr/>
        <a:lstStyle/>
        <a:p>
          <a:endParaRPr lang="en-US"/>
        </a:p>
      </dgm:t>
    </dgm:pt>
    <dgm:pt modelId="{20ED05FA-7C90-4BDB-A824-899E39C81FD5}" type="sibTrans" cxnId="{7C2D4C47-C0D0-42D4-895D-DB74867B007A}">
      <dgm:prSet/>
      <dgm:spPr/>
      <dgm:t>
        <a:bodyPr/>
        <a:lstStyle/>
        <a:p>
          <a:endParaRPr lang="en-US"/>
        </a:p>
      </dgm:t>
    </dgm:pt>
    <dgm:pt modelId="{04F9D5D1-E4DF-4C22-92DC-F60B9F366009}">
      <dgm:prSet/>
      <dgm:spPr/>
      <dgm:t>
        <a:bodyPr/>
        <a:lstStyle/>
        <a:p>
          <a:r>
            <a:rPr lang="fr-FR" dirty="0"/>
            <a:t>Mitigée, certains gains, mais plusieurs plaintes non retenues</a:t>
          </a:r>
          <a:endParaRPr lang="en-US" dirty="0"/>
        </a:p>
      </dgm:t>
    </dgm:pt>
    <dgm:pt modelId="{627F9F7E-5F50-4DE8-9748-36AC368FF554}" type="parTrans" cxnId="{51417EAC-7BCB-4989-BBDC-7A252BE9E70D}">
      <dgm:prSet/>
      <dgm:spPr/>
      <dgm:t>
        <a:bodyPr/>
        <a:lstStyle/>
        <a:p>
          <a:endParaRPr lang="en-US"/>
        </a:p>
      </dgm:t>
    </dgm:pt>
    <dgm:pt modelId="{CD4C85CA-B1DE-4D7C-946E-881F32232C2F}" type="sibTrans" cxnId="{51417EAC-7BCB-4989-BBDC-7A252BE9E70D}">
      <dgm:prSet/>
      <dgm:spPr/>
      <dgm:t>
        <a:bodyPr/>
        <a:lstStyle/>
        <a:p>
          <a:endParaRPr lang="en-US"/>
        </a:p>
      </dgm:t>
    </dgm:pt>
    <dgm:pt modelId="{788A566A-0C26-4074-B45F-B019DB99D8B8}">
      <dgm:prSet/>
      <dgm:spPr/>
      <dgm:t>
        <a:bodyPr/>
        <a:lstStyle/>
        <a:p>
          <a:r>
            <a:rPr lang="fr-FR"/>
            <a:t>Emmenait des contestations au TAT et des délais supplémentaires </a:t>
          </a:r>
          <a:endParaRPr lang="en-US"/>
        </a:p>
      </dgm:t>
    </dgm:pt>
    <dgm:pt modelId="{628D66E9-B09C-4182-85B6-F2C1BB4D2BA7}" type="parTrans" cxnId="{C7CFD3D1-8FE6-4E06-8637-CEA2FAE699C9}">
      <dgm:prSet/>
      <dgm:spPr/>
      <dgm:t>
        <a:bodyPr/>
        <a:lstStyle/>
        <a:p>
          <a:endParaRPr lang="en-US"/>
        </a:p>
      </dgm:t>
    </dgm:pt>
    <dgm:pt modelId="{A6B7544A-FA44-422C-B6B3-E4CD400575BE}" type="sibTrans" cxnId="{C7CFD3D1-8FE6-4E06-8637-CEA2FAE699C9}">
      <dgm:prSet/>
      <dgm:spPr/>
      <dgm:t>
        <a:bodyPr/>
        <a:lstStyle/>
        <a:p>
          <a:endParaRPr lang="en-US"/>
        </a:p>
      </dgm:t>
    </dgm:pt>
    <dgm:pt modelId="{7547011B-7CBE-4DAF-9466-6A64C579BA91}">
      <dgm:prSet/>
      <dgm:spPr/>
      <dgm:t>
        <a:bodyPr/>
        <a:lstStyle/>
        <a:p>
          <a:r>
            <a:rPr lang="fr-FR"/>
            <a:t>Considérant que les travaux de nomenclature  ont toujours été faits en intersyndical, nous avons approché le secrétaire du conseil du trésor (SCT) pour une entente de conciliation globale</a:t>
          </a:r>
          <a:endParaRPr lang="en-US"/>
        </a:p>
      </dgm:t>
    </dgm:pt>
    <dgm:pt modelId="{1F176D4E-FEDC-40A3-AC0D-ED47F48610A8}" type="parTrans" cxnId="{C4FF37E0-76E5-4859-A13A-FC8768EA293B}">
      <dgm:prSet/>
      <dgm:spPr/>
      <dgm:t>
        <a:bodyPr/>
        <a:lstStyle/>
        <a:p>
          <a:endParaRPr lang="en-US"/>
        </a:p>
      </dgm:t>
    </dgm:pt>
    <dgm:pt modelId="{452C19EA-1B33-4B3A-AA19-AFE9C59AACEB}" type="sibTrans" cxnId="{C4FF37E0-76E5-4859-A13A-FC8768EA293B}">
      <dgm:prSet/>
      <dgm:spPr/>
      <dgm:t>
        <a:bodyPr/>
        <a:lstStyle/>
        <a:p>
          <a:endParaRPr lang="en-US"/>
        </a:p>
      </dgm:t>
    </dgm:pt>
    <dgm:pt modelId="{73786DEE-52FB-4D1B-963E-78ACA6B8937A}" type="pres">
      <dgm:prSet presAssocID="{DE03BF79-D0CD-4304-A401-CE7ABF680A78}" presName="Name0" presStyleCnt="0">
        <dgm:presLayoutVars>
          <dgm:dir/>
          <dgm:animLvl val="lvl"/>
          <dgm:resizeHandles val="exact"/>
        </dgm:presLayoutVars>
      </dgm:prSet>
      <dgm:spPr/>
    </dgm:pt>
    <dgm:pt modelId="{37752507-B8AE-4895-AD88-12C2DC82ECD8}" type="pres">
      <dgm:prSet presAssocID="{7547011B-7CBE-4DAF-9466-6A64C579BA91}" presName="boxAndChildren" presStyleCnt="0"/>
      <dgm:spPr/>
    </dgm:pt>
    <dgm:pt modelId="{9031D3E6-73B2-4C4C-A656-23BA71B2B274}" type="pres">
      <dgm:prSet presAssocID="{7547011B-7CBE-4DAF-9466-6A64C579BA91}" presName="parentTextBox" presStyleLbl="node1" presStyleIdx="0" presStyleCnt="2"/>
      <dgm:spPr/>
    </dgm:pt>
    <dgm:pt modelId="{B615F39D-A9BC-462F-B83A-CE22BD22AE3F}" type="pres">
      <dgm:prSet presAssocID="{20ED05FA-7C90-4BDB-A824-899E39C81FD5}" presName="sp" presStyleCnt="0"/>
      <dgm:spPr/>
    </dgm:pt>
    <dgm:pt modelId="{BB25FC3D-F28C-418B-88FF-FCDB001565B7}" type="pres">
      <dgm:prSet presAssocID="{3D87C5E4-2FCB-421E-BE15-E6F5B357BE5B}" presName="arrowAndChildren" presStyleCnt="0"/>
      <dgm:spPr/>
    </dgm:pt>
    <dgm:pt modelId="{42BCCD03-20B4-4C10-83BD-695D5DFB7D1C}" type="pres">
      <dgm:prSet presAssocID="{3D87C5E4-2FCB-421E-BE15-E6F5B357BE5B}" presName="parentTextArrow" presStyleLbl="node1" presStyleIdx="0" presStyleCnt="2"/>
      <dgm:spPr/>
    </dgm:pt>
    <dgm:pt modelId="{EB6D9A81-0B21-428D-9784-4531C9D60D9F}" type="pres">
      <dgm:prSet presAssocID="{3D87C5E4-2FCB-421E-BE15-E6F5B357BE5B}" presName="arrow" presStyleLbl="node1" presStyleIdx="1" presStyleCnt="2" custLinFactNeighborX="-6264" custLinFactNeighborY="167"/>
      <dgm:spPr/>
    </dgm:pt>
    <dgm:pt modelId="{F9B91DB2-E8EB-48FE-82D5-C813FB2D7DD7}" type="pres">
      <dgm:prSet presAssocID="{3D87C5E4-2FCB-421E-BE15-E6F5B357BE5B}" presName="descendantArrow" presStyleCnt="0"/>
      <dgm:spPr/>
    </dgm:pt>
    <dgm:pt modelId="{32879F08-FD1A-4F5B-B77D-F323C998876B}" type="pres">
      <dgm:prSet presAssocID="{04F9D5D1-E4DF-4C22-92DC-F60B9F366009}" presName="childTextArrow" presStyleLbl="fgAccFollowNode1" presStyleIdx="0" presStyleCnt="2">
        <dgm:presLayoutVars>
          <dgm:bulletEnabled val="1"/>
        </dgm:presLayoutVars>
      </dgm:prSet>
      <dgm:spPr/>
    </dgm:pt>
    <dgm:pt modelId="{6B9E67BD-51C9-434B-99C7-11CC8633F243}" type="pres">
      <dgm:prSet presAssocID="{788A566A-0C26-4074-B45F-B019DB99D8B8}" presName="childTextArrow" presStyleLbl="fgAccFollowNode1" presStyleIdx="1" presStyleCnt="2">
        <dgm:presLayoutVars>
          <dgm:bulletEnabled val="1"/>
        </dgm:presLayoutVars>
      </dgm:prSet>
      <dgm:spPr/>
    </dgm:pt>
  </dgm:ptLst>
  <dgm:cxnLst>
    <dgm:cxn modelId="{46800C0A-1F9B-42E8-9B48-E7FEDBBD35F3}" type="presOf" srcId="{04F9D5D1-E4DF-4C22-92DC-F60B9F366009}" destId="{32879F08-FD1A-4F5B-B77D-F323C998876B}" srcOrd="0" destOrd="0" presId="urn:microsoft.com/office/officeart/2005/8/layout/process4"/>
    <dgm:cxn modelId="{9B33AE10-0E34-44C8-A024-1A4DB7C706CE}" type="presOf" srcId="{7547011B-7CBE-4DAF-9466-6A64C579BA91}" destId="{9031D3E6-73B2-4C4C-A656-23BA71B2B274}" srcOrd="0" destOrd="0" presId="urn:microsoft.com/office/officeart/2005/8/layout/process4"/>
    <dgm:cxn modelId="{7EDB7C20-599B-431D-BA2F-0A280CE8E84F}" type="presOf" srcId="{DE03BF79-D0CD-4304-A401-CE7ABF680A78}" destId="{73786DEE-52FB-4D1B-963E-78ACA6B8937A}" srcOrd="0" destOrd="0" presId="urn:microsoft.com/office/officeart/2005/8/layout/process4"/>
    <dgm:cxn modelId="{7C2D4C47-C0D0-42D4-895D-DB74867B007A}" srcId="{DE03BF79-D0CD-4304-A401-CE7ABF680A78}" destId="{3D87C5E4-2FCB-421E-BE15-E6F5B357BE5B}" srcOrd="0" destOrd="0" parTransId="{0FAE06E4-C78B-43AB-B33E-DA7C4211B382}" sibTransId="{20ED05FA-7C90-4BDB-A824-899E39C81FD5}"/>
    <dgm:cxn modelId="{51417EAC-7BCB-4989-BBDC-7A252BE9E70D}" srcId="{3D87C5E4-2FCB-421E-BE15-E6F5B357BE5B}" destId="{04F9D5D1-E4DF-4C22-92DC-F60B9F366009}" srcOrd="0" destOrd="0" parTransId="{627F9F7E-5F50-4DE8-9748-36AC368FF554}" sibTransId="{CD4C85CA-B1DE-4D7C-946E-881F32232C2F}"/>
    <dgm:cxn modelId="{2A0835C3-F1A5-40B0-BBD9-EEC373BBF41A}" type="presOf" srcId="{3D87C5E4-2FCB-421E-BE15-E6F5B357BE5B}" destId="{EB6D9A81-0B21-428D-9784-4531C9D60D9F}" srcOrd="1" destOrd="0" presId="urn:microsoft.com/office/officeart/2005/8/layout/process4"/>
    <dgm:cxn modelId="{C7CFD3D1-8FE6-4E06-8637-CEA2FAE699C9}" srcId="{3D87C5E4-2FCB-421E-BE15-E6F5B357BE5B}" destId="{788A566A-0C26-4074-B45F-B019DB99D8B8}" srcOrd="1" destOrd="0" parTransId="{628D66E9-B09C-4182-85B6-F2C1BB4D2BA7}" sibTransId="{A6B7544A-FA44-422C-B6B3-E4CD400575BE}"/>
    <dgm:cxn modelId="{C4FF37E0-76E5-4859-A13A-FC8768EA293B}" srcId="{DE03BF79-D0CD-4304-A401-CE7ABF680A78}" destId="{7547011B-7CBE-4DAF-9466-6A64C579BA91}" srcOrd="1" destOrd="0" parTransId="{1F176D4E-FEDC-40A3-AC0D-ED47F48610A8}" sibTransId="{452C19EA-1B33-4B3A-AA19-AFE9C59AACEB}"/>
    <dgm:cxn modelId="{CA3EADF1-E436-4E5F-9CA7-B12066CFA226}" type="presOf" srcId="{3D87C5E4-2FCB-421E-BE15-E6F5B357BE5B}" destId="{42BCCD03-20B4-4C10-83BD-695D5DFB7D1C}" srcOrd="0" destOrd="0" presId="urn:microsoft.com/office/officeart/2005/8/layout/process4"/>
    <dgm:cxn modelId="{AD3638FB-D378-4979-A2CF-006FB0A41412}" type="presOf" srcId="{788A566A-0C26-4074-B45F-B019DB99D8B8}" destId="{6B9E67BD-51C9-434B-99C7-11CC8633F243}" srcOrd="0" destOrd="0" presId="urn:microsoft.com/office/officeart/2005/8/layout/process4"/>
    <dgm:cxn modelId="{86430CCC-7449-43BD-8AB9-34CD276CBA63}" type="presParOf" srcId="{73786DEE-52FB-4D1B-963E-78ACA6B8937A}" destId="{37752507-B8AE-4895-AD88-12C2DC82ECD8}" srcOrd="0" destOrd="0" presId="urn:microsoft.com/office/officeart/2005/8/layout/process4"/>
    <dgm:cxn modelId="{223AFF5F-F104-4CF1-B191-92919C9E0C55}" type="presParOf" srcId="{37752507-B8AE-4895-AD88-12C2DC82ECD8}" destId="{9031D3E6-73B2-4C4C-A656-23BA71B2B274}" srcOrd="0" destOrd="0" presId="urn:microsoft.com/office/officeart/2005/8/layout/process4"/>
    <dgm:cxn modelId="{21286A83-10C6-4523-BA4F-FF6C63AA8501}" type="presParOf" srcId="{73786DEE-52FB-4D1B-963E-78ACA6B8937A}" destId="{B615F39D-A9BC-462F-B83A-CE22BD22AE3F}" srcOrd="1" destOrd="0" presId="urn:microsoft.com/office/officeart/2005/8/layout/process4"/>
    <dgm:cxn modelId="{EF4E91F1-45A3-40B4-B63A-16D715FD78E0}" type="presParOf" srcId="{73786DEE-52FB-4D1B-963E-78ACA6B8937A}" destId="{BB25FC3D-F28C-418B-88FF-FCDB001565B7}" srcOrd="2" destOrd="0" presId="urn:microsoft.com/office/officeart/2005/8/layout/process4"/>
    <dgm:cxn modelId="{8611173A-8507-4F36-A533-25074F67B5A1}" type="presParOf" srcId="{BB25FC3D-F28C-418B-88FF-FCDB001565B7}" destId="{42BCCD03-20B4-4C10-83BD-695D5DFB7D1C}" srcOrd="0" destOrd="0" presId="urn:microsoft.com/office/officeart/2005/8/layout/process4"/>
    <dgm:cxn modelId="{6662FEAD-D812-45A0-81D9-1A36555504C2}" type="presParOf" srcId="{BB25FC3D-F28C-418B-88FF-FCDB001565B7}" destId="{EB6D9A81-0B21-428D-9784-4531C9D60D9F}" srcOrd="1" destOrd="0" presId="urn:microsoft.com/office/officeart/2005/8/layout/process4"/>
    <dgm:cxn modelId="{A86FFFFB-2A29-4408-B5B4-1BC7528D5B8F}" type="presParOf" srcId="{BB25FC3D-F28C-418B-88FF-FCDB001565B7}" destId="{F9B91DB2-E8EB-48FE-82D5-C813FB2D7DD7}" srcOrd="2" destOrd="0" presId="urn:microsoft.com/office/officeart/2005/8/layout/process4"/>
    <dgm:cxn modelId="{A1723155-2359-43A8-8F42-0138510CD8F9}" type="presParOf" srcId="{F9B91DB2-E8EB-48FE-82D5-C813FB2D7DD7}" destId="{32879F08-FD1A-4F5B-B77D-F323C998876B}" srcOrd="0" destOrd="0" presId="urn:microsoft.com/office/officeart/2005/8/layout/process4"/>
    <dgm:cxn modelId="{9E436AD9-8F2F-4E3E-AB66-7CE81F3EA8BA}" type="presParOf" srcId="{F9B91DB2-E8EB-48FE-82D5-C813FB2D7DD7}" destId="{6B9E67BD-51C9-434B-99C7-11CC8633F243}" srcOrd="1" destOrd="0" presId="urn:microsoft.com/office/officeart/2005/8/layout/process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E0CDF4-973E-4333-B5A9-BC15DC33D713}"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FE4323E2-E9F1-4737-ACDE-58615A54FBAF}">
      <dgm:prSet/>
      <dgm:spPr/>
      <dgm:t>
        <a:bodyPr/>
        <a:lstStyle/>
        <a:p>
          <a:r>
            <a:rPr lang="fr-CA"/>
            <a:t>Prime de 3 %</a:t>
          </a:r>
          <a:endParaRPr lang="en-US"/>
        </a:p>
      </dgm:t>
    </dgm:pt>
    <dgm:pt modelId="{7E62DD7B-8251-4E83-B211-33CE2F593FED}" type="parTrans" cxnId="{BFEE2B0F-6F3E-4DA0-8D16-B7F0D0B3FD09}">
      <dgm:prSet/>
      <dgm:spPr/>
      <dgm:t>
        <a:bodyPr/>
        <a:lstStyle/>
        <a:p>
          <a:endParaRPr lang="en-US"/>
        </a:p>
      </dgm:t>
    </dgm:pt>
    <dgm:pt modelId="{A80819E1-F305-4136-98A0-826D897A2924}" type="sibTrans" cxnId="{BFEE2B0F-6F3E-4DA0-8D16-B7F0D0B3FD09}">
      <dgm:prSet/>
      <dgm:spPr/>
      <dgm:t>
        <a:bodyPr/>
        <a:lstStyle/>
        <a:p>
          <a:endParaRPr lang="en-US"/>
        </a:p>
      </dgm:t>
    </dgm:pt>
    <dgm:pt modelId="{ADD68A5B-1309-4225-A5C3-3B45558F90E0}">
      <dgm:prSet/>
      <dgm:spPr/>
      <dgm:t>
        <a:bodyPr/>
        <a:lstStyle/>
        <a:p>
          <a:r>
            <a:rPr lang="fr-CA"/>
            <a:t>Maintenue jusqu’à  la veille de l’échéance de la cc 2023-2028.</a:t>
          </a:r>
          <a:endParaRPr lang="en-US"/>
        </a:p>
      </dgm:t>
    </dgm:pt>
    <dgm:pt modelId="{6B1C9B29-31C7-4171-829C-BB748F3CD9D7}" type="parTrans" cxnId="{9EDD4A72-C8E1-46FB-B2EE-78B1067B6102}">
      <dgm:prSet/>
      <dgm:spPr/>
      <dgm:t>
        <a:bodyPr/>
        <a:lstStyle/>
        <a:p>
          <a:endParaRPr lang="en-US"/>
        </a:p>
      </dgm:t>
    </dgm:pt>
    <dgm:pt modelId="{60504F64-E8D5-4A94-87FA-FEF5D02D5EA6}" type="sibTrans" cxnId="{9EDD4A72-C8E1-46FB-B2EE-78B1067B6102}">
      <dgm:prSet/>
      <dgm:spPr/>
      <dgm:t>
        <a:bodyPr/>
        <a:lstStyle/>
        <a:p>
          <a:endParaRPr lang="en-US"/>
        </a:p>
      </dgm:t>
    </dgm:pt>
    <dgm:pt modelId="{7CC49D58-8621-4785-8AB5-C42DB70882A7}" type="pres">
      <dgm:prSet presAssocID="{D6E0CDF4-973E-4333-B5A9-BC15DC33D713}" presName="hierChild1" presStyleCnt="0">
        <dgm:presLayoutVars>
          <dgm:chPref val="1"/>
          <dgm:dir/>
          <dgm:animOne val="branch"/>
          <dgm:animLvl val="lvl"/>
          <dgm:resizeHandles/>
        </dgm:presLayoutVars>
      </dgm:prSet>
      <dgm:spPr/>
    </dgm:pt>
    <dgm:pt modelId="{790069CD-A6EC-4B0F-AB34-F407F2E76BD2}" type="pres">
      <dgm:prSet presAssocID="{FE4323E2-E9F1-4737-ACDE-58615A54FBAF}" presName="hierRoot1" presStyleCnt="0"/>
      <dgm:spPr/>
    </dgm:pt>
    <dgm:pt modelId="{4D844233-A029-4A20-96B9-F6C8CEEBACAC}" type="pres">
      <dgm:prSet presAssocID="{FE4323E2-E9F1-4737-ACDE-58615A54FBAF}" presName="composite" presStyleCnt="0"/>
      <dgm:spPr/>
    </dgm:pt>
    <dgm:pt modelId="{227B90C8-A946-40F1-90B3-B59C6427A9B7}" type="pres">
      <dgm:prSet presAssocID="{FE4323E2-E9F1-4737-ACDE-58615A54FBAF}" presName="background" presStyleLbl="node0" presStyleIdx="0" presStyleCnt="2"/>
      <dgm:spPr>
        <a:solidFill>
          <a:srgbClr val="3FD9A6"/>
        </a:solidFill>
      </dgm:spPr>
    </dgm:pt>
    <dgm:pt modelId="{27DA35D9-9B6F-4027-9540-AEE4EE9CCB51}" type="pres">
      <dgm:prSet presAssocID="{FE4323E2-E9F1-4737-ACDE-58615A54FBAF}" presName="text" presStyleLbl="fgAcc0" presStyleIdx="0" presStyleCnt="2">
        <dgm:presLayoutVars>
          <dgm:chPref val="3"/>
        </dgm:presLayoutVars>
      </dgm:prSet>
      <dgm:spPr/>
    </dgm:pt>
    <dgm:pt modelId="{2EDA2067-16D9-449A-A4DE-60156CC991CB}" type="pres">
      <dgm:prSet presAssocID="{FE4323E2-E9F1-4737-ACDE-58615A54FBAF}" presName="hierChild2" presStyleCnt="0"/>
      <dgm:spPr/>
    </dgm:pt>
    <dgm:pt modelId="{930AE29F-E45E-4BF0-B5EF-D42CB8D40037}" type="pres">
      <dgm:prSet presAssocID="{ADD68A5B-1309-4225-A5C3-3B45558F90E0}" presName="hierRoot1" presStyleCnt="0"/>
      <dgm:spPr/>
    </dgm:pt>
    <dgm:pt modelId="{A61D0BFF-EB09-46A8-80B5-FF3B78B05752}" type="pres">
      <dgm:prSet presAssocID="{ADD68A5B-1309-4225-A5C3-3B45558F90E0}" presName="composite" presStyleCnt="0"/>
      <dgm:spPr/>
    </dgm:pt>
    <dgm:pt modelId="{9EE3B317-47DF-43A7-9C68-7B046481B5D1}" type="pres">
      <dgm:prSet presAssocID="{ADD68A5B-1309-4225-A5C3-3B45558F90E0}" presName="background" presStyleLbl="node0" presStyleIdx="1" presStyleCnt="2"/>
      <dgm:spPr>
        <a:solidFill>
          <a:srgbClr val="FFCC00"/>
        </a:solidFill>
      </dgm:spPr>
    </dgm:pt>
    <dgm:pt modelId="{001C7D51-134C-43D7-B2BE-FA1FE2431C35}" type="pres">
      <dgm:prSet presAssocID="{ADD68A5B-1309-4225-A5C3-3B45558F90E0}" presName="text" presStyleLbl="fgAcc0" presStyleIdx="1" presStyleCnt="2">
        <dgm:presLayoutVars>
          <dgm:chPref val="3"/>
        </dgm:presLayoutVars>
      </dgm:prSet>
      <dgm:spPr/>
    </dgm:pt>
    <dgm:pt modelId="{6FD6C1D6-8D85-4983-9D31-287B98867774}" type="pres">
      <dgm:prSet presAssocID="{ADD68A5B-1309-4225-A5C3-3B45558F90E0}" presName="hierChild2" presStyleCnt="0"/>
      <dgm:spPr/>
    </dgm:pt>
  </dgm:ptLst>
  <dgm:cxnLst>
    <dgm:cxn modelId="{BFEE2B0F-6F3E-4DA0-8D16-B7F0D0B3FD09}" srcId="{D6E0CDF4-973E-4333-B5A9-BC15DC33D713}" destId="{FE4323E2-E9F1-4737-ACDE-58615A54FBAF}" srcOrd="0" destOrd="0" parTransId="{7E62DD7B-8251-4E83-B211-33CE2F593FED}" sibTransId="{A80819E1-F305-4136-98A0-826D897A2924}"/>
    <dgm:cxn modelId="{DC2DD72F-D98C-4860-908D-983F65A0FDD9}" type="presOf" srcId="{FE4323E2-E9F1-4737-ACDE-58615A54FBAF}" destId="{27DA35D9-9B6F-4027-9540-AEE4EE9CCB51}" srcOrd="0" destOrd="0" presId="urn:microsoft.com/office/officeart/2005/8/layout/hierarchy1"/>
    <dgm:cxn modelId="{59D50448-5F33-40F7-836D-45B42315D66A}" type="presOf" srcId="{D6E0CDF4-973E-4333-B5A9-BC15DC33D713}" destId="{7CC49D58-8621-4785-8AB5-C42DB70882A7}" srcOrd="0" destOrd="0" presId="urn:microsoft.com/office/officeart/2005/8/layout/hierarchy1"/>
    <dgm:cxn modelId="{9EDD4A72-C8E1-46FB-B2EE-78B1067B6102}" srcId="{D6E0CDF4-973E-4333-B5A9-BC15DC33D713}" destId="{ADD68A5B-1309-4225-A5C3-3B45558F90E0}" srcOrd="1" destOrd="0" parTransId="{6B1C9B29-31C7-4171-829C-BB748F3CD9D7}" sibTransId="{60504F64-E8D5-4A94-87FA-FEF5D02D5EA6}"/>
    <dgm:cxn modelId="{4E56B57F-849D-4AB0-B9BE-C794BDAE40DD}" type="presOf" srcId="{ADD68A5B-1309-4225-A5C3-3B45558F90E0}" destId="{001C7D51-134C-43D7-B2BE-FA1FE2431C35}" srcOrd="0" destOrd="0" presId="urn:microsoft.com/office/officeart/2005/8/layout/hierarchy1"/>
    <dgm:cxn modelId="{E71D1682-3CF0-4641-B022-572EA843D3A9}" type="presParOf" srcId="{7CC49D58-8621-4785-8AB5-C42DB70882A7}" destId="{790069CD-A6EC-4B0F-AB34-F407F2E76BD2}" srcOrd="0" destOrd="0" presId="urn:microsoft.com/office/officeart/2005/8/layout/hierarchy1"/>
    <dgm:cxn modelId="{975431FF-E8AA-4EFF-B256-272089EF0DA1}" type="presParOf" srcId="{790069CD-A6EC-4B0F-AB34-F407F2E76BD2}" destId="{4D844233-A029-4A20-96B9-F6C8CEEBACAC}" srcOrd="0" destOrd="0" presId="urn:microsoft.com/office/officeart/2005/8/layout/hierarchy1"/>
    <dgm:cxn modelId="{A58C4C9A-8EA3-43FF-951D-C3EB6DA0BB16}" type="presParOf" srcId="{4D844233-A029-4A20-96B9-F6C8CEEBACAC}" destId="{227B90C8-A946-40F1-90B3-B59C6427A9B7}" srcOrd="0" destOrd="0" presId="urn:microsoft.com/office/officeart/2005/8/layout/hierarchy1"/>
    <dgm:cxn modelId="{FC3D7564-6C81-4DFA-9E5B-64D0D763772C}" type="presParOf" srcId="{4D844233-A029-4A20-96B9-F6C8CEEBACAC}" destId="{27DA35D9-9B6F-4027-9540-AEE4EE9CCB51}" srcOrd="1" destOrd="0" presId="urn:microsoft.com/office/officeart/2005/8/layout/hierarchy1"/>
    <dgm:cxn modelId="{A30A09F5-A179-4A40-9B94-94F4B8E67D4A}" type="presParOf" srcId="{790069CD-A6EC-4B0F-AB34-F407F2E76BD2}" destId="{2EDA2067-16D9-449A-A4DE-60156CC991CB}" srcOrd="1" destOrd="0" presId="urn:microsoft.com/office/officeart/2005/8/layout/hierarchy1"/>
    <dgm:cxn modelId="{75365A47-47CD-461E-A423-3AF4F9A9CBB0}" type="presParOf" srcId="{7CC49D58-8621-4785-8AB5-C42DB70882A7}" destId="{930AE29F-E45E-4BF0-B5EF-D42CB8D40037}" srcOrd="1" destOrd="0" presId="urn:microsoft.com/office/officeart/2005/8/layout/hierarchy1"/>
    <dgm:cxn modelId="{A8688459-E8A4-4223-80EB-EB861D224D28}" type="presParOf" srcId="{930AE29F-E45E-4BF0-B5EF-D42CB8D40037}" destId="{A61D0BFF-EB09-46A8-80B5-FF3B78B05752}" srcOrd="0" destOrd="0" presId="urn:microsoft.com/office/officeart/2005/8/layout/hierarchy1"/>
    <dgm:cxn modelId="{E3815D6F-C805-4280-8CE9-045E97A73FC4}" type="presParOf" srcId="{A61D0BFF-EB09-46A8-80B5-FF3B78B05752}" destId="{9EE3B317-47DF-43A7-9C68-7B046481B5D1}" srcOrd="0" destOrd="0" presId="urn:microsoft.com/office/officeart/2005/8/layout/hierarchy1"/>
    <dgm:cxn modelId="{0A0942F2-3D05-4487-9699-D3BFCA01D582}" type="presParOf" srcId="{A61D0BFF-EB09-46A8-80B5-FF3B78B05752}" destId="{001C7D51-134C-43D7-B2BE-FA1FE2431C35}" srcOrd="1" destOrd="0" presId="urn:microsoft.com/office/officeart/2005/8/layout/hierarchy1"/>
    <dgm:cxn modelId="{0B71DC0E-DE12-4D36-BB82-9881B8F29DBC}" type="presParOf" srcId="{930AE29F-E45E-4BF0-B5EF-D42CB8D40037}" destId="{6FD6C1D6-8D85-4983-9D31-287B98867774}"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9C0E6E-D013-437F-9C77-99BEFA29BB8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1325755-7C3E-4893-B331-36BCB79CA483}">
      <dgm:prSet/>
      <dgm:spPr>
        <a:solidFill>
          <a:srgbClr val="3FD9A6"/>
        </a:solidFill>
      </dgm:spPr>
      <dgm:t>
        <a:bodyPr/>
        <a:lstStyle/>
        <a:p>
          <a:r>
            <a:rPr lang="fr-CA">
              <a:solidFill>
                <a:schemeClr val="tx1"/>
              </a:solidFill>
            </a:rPr>
            <a:t>Ajustement de la majoration de tx de 13,57%</a:t>
          </a:r>
          <a:endParaRPr lang="en-US">
            <a:solidFill>
              <a:schemeClr val="tx1"/>
            </a:solidFill>
          </a:endParaRPr>
        </a:p>
      </dgm:t>
    </dgm:pt>
    <dgm:pt modelId="{7AD72F76-EABB-4F5D-88B9-46F8009C2FAF}" type="parTrans" cxnId="{1445D2A6-1623-4DD5-B0E3-1BF8E686C3CB}">
      <dgm:prSet/>
      <dgm:spPr/>
      <dgm:t>
        <a:bodyPr/>
        <a:lstStyle/>
        <a:p>
          <a:endParaRPr lang="en-US"/>
        </a:p>
      </dgm:t>
    </dgm:pt>
    <dgm:pt modelId="{5033CA8B-EB0C-4D78-91F3-6FE3A6FEB555}" type="sibTrans" cxnId="{1445D2A6-1623-4DD5-B0E3-1BF8E686C3CB}">
      <dgm:prSet/>
      <dgm:spPr/>
      <dgm:t>
        <a:bodyPr/>
        <a:lstStyle/>
        <a:p>
          <a:endParaRPr lang="en-US"/>
        </a:p>
      </dgm:t>
    </dgm:pt>
    <dgm:pt modelId="{68016F27-3885-4BD1-B46F-1CE124C96AF9}">
      <dgm:prSet/>
      <dgm:spPr>
        <a:solidFill>
          <a:srgbClr val="FFC000"/>
        </a:solidFill>
      </dgm:spPr>
      <dgm:t>
        <a:bodyPr/>
        <a:lstStyle/>
        <a:p>
          <a:r>
            <a:rPr lang="fr-CA" dirty="0">
              <a:solidFill>
                <a:schemeClr val="tx1"/>
              </a:solidFill>
            </a:rPr>
            <a:t>La majoration sera ajustée en conséquence du rangement 9 accordé à partir du 1 janvier 2021 </a:t>
          </a:r>
        </a:p>
        <a:p>
          <a:r>
            <a:rPr lang="fr-CA" dirty="0">
              <a:solidFill>
                <a:schemeClr val="tx1"/>
              </a:solidFill>
            </a:rPr>
            <a:t>(8.87% 1 av2021; 8,89% 1 av-2021; 1av 2022 9,19% ).</a:t>
          </a:r>
          <a:endParaRPr lang="en-US" dirty="0">
            <a:solidFill>
              <a:schemeClr val="tx1"/>
            </a:solidFill>
          </a:endParaRPr>
        </a:p>
      </dgm:t>
    </dgm:pt>
    <dgm:pt modelId="{B2FCD0EC-80DE-437B-921B-209CFDFD35D8}" type="parTrans" cxnId="{3B174E46-922F-4AAC-8455-919E65EF1F83}">
      <dgm:prSet/>
      <dgm:spPr/>
      <dgm:t>
        <a:bodyPr/>
        <a:lstStyle/>
        <a:p>
          <a:endParaRPr lang="en-US"/>
        </a:p>
      </dgm:t>
    </dgm:pt>
    <dgm:pt modelId="{26A13B18-8388-420E-BC76-1C5FFF08DCF5}" type="sibTrans" cxnId="{3B174E46-922F-4AAC-8455-919E65EF1F83}">
      <dgm:prSet/>
      <dgm:spPr/>
      <dgm:t>
        <a:bodyPr/>
        <a:lstStyle/>
        <a:p>
          <a:endParaRPr lang="en-US"/>
        </a:p>
      </dgm:t>
    </dgm:pt>
    <dgm:pt modelId="{E0ABB7B5-31C0-49A0-82D0-15974E8F052A}" type="pres">
      <dgm:prSet presAssocID="{EF9C0E6E-D013-437F-9C77-99BEFA29BB8C}" presName="outerComposite" presStyleCnt="0">
        <dgm:presLayoutVars>
          <dgm:chMax val="5"/>
          <dgm:dir/>
          <dgm:resizeHandles val="exact"/>
        </dgm:presLayoutVars>
      </dgm:prSet>
      <dgm:spPr/>
    </dgm:pt>
    <dgm:pt modelId="{7D2BE231-90E9-49D3-844E-62DEE59813B1}" type="pres">
      <dgm:prSet presAssocID="{EF9C0E6E-D013-437F-9C77-99BEFA29BB8C}" presName="dummyMaxCanvas" presStyleCnt="0">
        <dgm:presLayoutVars/>
      </dgm:prSet>
      <dgm:spPr/>
    </dgm:pt>
    <dgm:pt modelId="{95D47072-FD2E-42C1-B5CA-269BFAE12FAB}" type="pres">
      <dgm:prSet presAssocID="{EF9C0E6E-D013-437F-9C77-99BEFA29BB8C}" presName="TwoNodes_1" presStyleLbl="node1" presStyleIdx="0" presStyleCnt="2">
        <dgm:presLayoutVars>
          <dgm:bulletEnabled val="1"/>
        </dgm:presLayoutVars>
      </dgm:prSet>
      <dgm:spPr/>
    </dgm:pt>
    <dgm:pt modelId="{061C24A8-08BD-4E32-BECB-C8A3956FEA02}" type="pres">
      <dgm:prSet presAssocID="{EF9C0E6E-D013-437F-9C77-99BEFA29BB8C}" presName="TwoNodes_2" presStyleLbl="node1" presStyleIdx="1" presStyleCnt="2" custScaleX="110090">
        <dgm:presLayoutVars>
          <dgm:bulletEnabled val="1"/>
        </dgm:presLayoutVars>
      </dgm:prSet>
      <dgm:spPr/>
    </dgm:pt>
    <dgm:pt modelId="{79EEDB04-0EE8-416D-AE7D-B14A99DF6DDC}" type="pres">
      <dgm:prSet presAssocID="{EF9C0E6E-D013-437F-9C77-99BEFA29BB8C}" presName="TwoConn_1-2" presStyleLbl="fgAccFollowNode1" presStyleIdx="0" presStyleCnt="1">
        <dgm:presLayoutVars>
          <dgm:bulletEnabled val="1"/>
        </dgm:presLayoutVars>
      </dgm:prSet>
      <dgm:spPr/>
    </dgm:pt>
    <dgm:pt modelId="{E98118F5-FD33-4A96-9BDC-FEC678DA7961}" type="pres">
      <dgm:prSet presAssocID="{EF9C0E6E-D013-437F-9C77-99BEFA29BB8C}" presName="TwoNodes_1_text" presStyleLbl="node1" presStyleIdx="1" presStyleCnt="2">
        <dgm:presLayoutVars>
          <dgm:bulletEnabled val="1"/>
        </dgm:presLayoutVars>
      </dgm:prSet>
      <dgm:spPr/>
    </dgm:pt>
    <dgm:pt modelId="{EDA66671-6964-483A-94E2-E00FB54CF5D2}" type="pres">
      <dgm:prSet presAssocID="{EF9C0E6E-D013-437F-9C77-99BEFA29BB8C}" presName="TwoNodes_2_text" presStyleLbl="node1" presStyleIdx="1" presStyleCnt="2">
        <dgm:presLayoutVars>
          <dgm:bulletEnabled val="1"/>
        </dgm:presLayoutVars>
      </dgm:prSet>
      <dgm:spPr/>
    </dgm:pt>
  </dgm:ptLst>
  <dgm:cxnLst>
    <dgm:cxn modelId="{E5309009-A736-4E27-B1CB-FC0B9D315F3A}" type="presOf" srcId="{F1325755-7C3E-4893-B331-36BCB79CA483}" destId="{E98118F5-FD33-4A96-9BDC-FEC678DA7961}" srcOrd="1" destOrd="0" presId="urn:microsoft.com/office/officeart/2005/8/layout/vProcess5"/>
    <dgm:cxn modelId="{3B174E46-922F-4AAC-8455-919E65EF1F83}" srcId="{EF9C0E6E-D013-437F-9C77-99BEFA29BB8C}" destId="{68016F27-3885-4BD1-B46F-1CE124C96AF9}" srcOrd="1" destOrd="0" parTransId="{B2FCD0EC-80DE-437B-921B-209CFDFD35D8}" sibTransId="{26A13B18-8388-420E-BC76-1C5FFF08DCF5}"/>
    <dgm:cxn modelId="{9396616D-6410-4E68-8F54-266041898338}" type="presOf" srcId="{F1325755-7C3E-4893-B331-36BCB79CA483}" destId="{95D47072-FD2E-42C1-B5CA-269BFAE12FAB}" srcOrd="0" destOrd="0" presId="urn:microsoft.com/office/officeart/2005/8/layout/vProcess5"/>
    <dgm:cxn modelId="{A6656D85-882C-405A-894F-6D14E564011E}" type="presOf" srcId="{68016F27-3885-4BD1-B46F-1CE124C96AF9}" destId="{EDA66671-6964-483A-94E2-E00FB54CF5D2}" srcOrd="1" destOrd="0" presId="urn:microsoft.com/office/officeart/2005/8/layout/vProcess5"/>
    <dgm:cxn modelId="{18D57596-BD8B-4B3C-9AAB-90A94B88E965}" type="presOf" srcId="{68016F27-3885-4BD1-B46F-1CE124C96AF9}" destId="{061C24A8-08BD-4E32-BECB-C8A3956FEA02}" srcOrd="0" destOrd="0" presId="urn:microsoft.com/office/officeart/2005/8/layout/vProcess5"/>
    <dgm:cxn modelId="{1445D2A6-1623-4DD5-B0E3-1BF8E686C3CB}" srcId="{EF9C0E6E-D013-437F-9C77-99BEFA29BB8C}" destId="{F1325755-7C3E-4893-B331-36BCB79CA483}" srcOrd="0" destOrd="0" parTransId="{7AD72F76-EABB-4F5D-88B9-46F8009C2FAF}" sibTransId="{5033CA8B-EB0C-4D78-91F3-6FE3A6FEB555}"/>
    <dgm:cxn modelId="{31A790DB-5308-4F99-9491-0ECC66D0786A}" type="presOf" srcId="{EF9C0E6E-D013-437F-9C77-99BEFA29BB8C}" destId="{E0ABB7B5-31C0-49A0-82D0-15974E8F052A}" srcOrd="0" destOrd="0" presId="urn:microsoft.com/office/officeart/2005/8/layout/vProcess5"/>
    <dgm:cxn modelId="{98BF1DFC-C760-4E13-91F1-B59C269B7781}" type="presOf" srcId="{5033CA8B-EB0C-4D78-91F3-6FE3A6FEB555}" destId="{79EEDB04-0EE8-416D-AE7D-B14A99DF6DDC}" srcOrd="0" destOrd="0" presId="urn:microsoft.com/office/officeart/2005/8/layout/vProcess5"/>
    <dgm:cxn modelId="{7CC9D8B8-18D6-4EBB-AEF6-0D4F73828912}" type="presParOf" srcId="{E0ABB7B5-31C0-49A0-82D0-15974E8F052A}" destId="{7D2BE231-90E9-49D3-844E-62DEE59813B1}" srcOrd="0" destOrd="0" presId="urn:microsoft.com/office/officeart/2005/8/layout/vProcess5"/>
    <dgm:cxn modelId="{D44247A7-4B73-4F54-BE86-C06061C1D0C0}" type="presParOf" srcId="{E0ABB7B5-31C0-49A0-82D0-15974E8F052A}" destId="{95D47072-FD2E-42C1-B5CA-269BFAE12FAB}" srcOrd="1" destOrd="0" presId="urn:microsoft.com/office/officeart/2005/8/layout/vProcess5"/>
    <dgm:cxn modelId="{5FF9007A-0603-4AA2-B781-2E6DAC5B03F9}" type="presParOf" srcId="{E0ABB7B5-31C0-49A0-82D0-15974E8F052A}" destId="{061C24A8-08BD-4E32-BECB-C8A3956FEA02}" srcOrd="2" destOrd="0" presId="urn:microsoft.com/office/officeart/2005/8/layout/vProcess5"/>
    <dgm:cxn modelId="{3A5BC1F1-D8A0-4FB4-AB0B-42E027D38416}" type="presParOf" srcId="{E0ABB7B5-31C0-49A0-82D0-15974E8F052A}" destId="{79EEDB04-0EE8-416D-AE7D-B14A99DF6DDC}" srcOrd="3" destOrd="0" presId="urn:microsoft.com/office/officeart/2005/8/layout/vProcess5"/>
    <dgm:cxn modelId="{C71E6F92-C65A-4E2B-9E4B-FB3E2B1F0DC1}" type="presParOf" srcId="{E0ABB7B5-31C0-49A0-82D0-15974E8F052A}" destId="{E98118F5-FD33-4A96-9BDC-FEC678DA7961}" srcOrd="4" destOrd="0" presId="urn:microsoft.com/office/officeart/2005/8/layout/vProcess5"/>
    <dgm:cxn modelId="{53AE1586-B974-4149-BF88-84C052A6312B}" type="presParOf" srcId="{E0ABB7B5-31C0-49A0-82D0-15974E8F052A}" destId="{EDA66671-6964-483A-94E2-E00FB54CF5D2}" srcOrd="5" destOrd="0" presId="urn:microsoft.com/office/officeart/2005/8/layout/v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227948-9D78-45D5-A9A0-920A7DD0AE52}"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ED7CA189-8D71-4665-A28D-4E836FE53560}">
      <dgm:prSet/>
      <dgm:spPr/>
      <dgm:t>
        <a:bodyPr/>
        <a:lstStyle/>
        <a:p>
          <a:r>
            <a:rPr lang="fr-CA" dirty="0"/>
            <a:t>L’intégration dans les nouveaux rangements se fera en fonction de l’expérience de la personne salariée  </a:t>
          </a:r>
          <a:endParaRPr lang="en-US" dirty="0"/>
        </a:p>
      </dgm:t>
    </dgm:pt>
    <dgm:pt modelId="{4C731D01-7E91-4F4D-873C-2779AC43F4AC}" type="parTrans" cxnId="{D6924688-9E25-4EBB-9018-13A94CC4CA60}">
      <dgm:prSet/>
      <dgm:spPr/>
      <dgm:t>
        <a:bodyPr/>
        <a:lstStyle/>
        <a:p>
          <a:endParaRPr lang="en-US"/>
        </a:p>
      </dgm:t>
    </dgm:pt>
    <dgm:pt modelId="{BA4DBF94-F494-4BC9-9292-7A16C2F64196}" type="sibTrans" cxnId="{D6924688-9E25-4EBB-9018-13A94CC4CA60}">
      <dgm:prSet/>
      <dgm:spPr/>
      <dgm:t>
        <a:bodyPr/>
        <a:lstStyle/>
        <a:p>
          <a:endParaRPr lang="en-US"/>
        </a:p>
      </dgm:t>
    </dgm:pt>
    <dgm:pt modelId="{405DEF0C-E514-489C-B5DD-DD4A87ED5609}">
      <dgm:prSet/>
      <dgm:spPr/>
      <dgm:t>
        <a:bodyPr/>
        <a:lstStyle/>
        <a:p>
          <a:r>
            <a:rPr lang="fr-CA" dirty="0"/>
            <a:t>Exemple</a:t>
          </a:r>
          <a:endParaRPr lang="en-US" dirty="0"/>
        </a:p>
      </dgm:t>
    </dgm:pt>
    <dgm:pt modelId="{307A027D-14DE-466D-936B-F031EBE1A162}" type="parTrans" cxnId="{4BBFD6C7-3088-42A5-8D4F-2E18565B474B}">
      <dgm:prSet/>
      <dgm:spPr/>
      <dgm:t>
        <a:bodyPr/>
        <a:lstStyle/>
        <a:p>
          <a:endParaRPr lang="en-US"/>
        </a:p>
      </dgm:t>
    </dgm:pt>
    <dgm:pt modelId="{708968D4-1F10-48A3-8308-3D0DC1B2D2D1}" type="sibTrans" cxnId="{4BBFD6C7-3088-42A5-8D4F-2E18565B474B}">
      <dgm:prSet/>
      <dgm:spPr/>
      <dgm:t>
        <a:bodyPr/>
        <a:lstStyle/>
        <a:p>
          <a:endParaRPr lang="en-US"/>
        </a:p>
      </dgm:t>
    </dgm:pt>
    <dgm:pt modelId="{24886736-BD91-463F-9999-5B40F278F77F}">
      <dgm:prSet/>
      <dgm:spPr/>
      <dgm:t>
        <a:bodyPr/>
        <a:lstStyle/>
        <a:p>
          <a:r>
            <a:rPr lang="fr-CA"/>
            <a:t>Monique AA1,  était au  max de l’échelle (échelon 7) au 1</a:t>
          </a:r>
          <a:r>
            <a:rPr lang="fr-CA" baseline="30000"/>
            <a:t>er</a:t>
          </a:r>
          <a:r>
            <a:rPr lang="fr-CA"/>
            <a:t> janvier 2021.  Si elle avait  plus de 7 ans d’expérience , elle sera intégrée à l’échelon 8 du rangement 10.    </a:t>
          </a:r>
          <a:endParaRPr lang="en-US"/>
        </a:p>
      </dgm:t>
    </dgm:pt>
    <dgm:pt modelId="{25ECA134-3B0E-47DE-9768-034C8576CC9C}" type="parTrans" cxnId="{526770C0-21A1-40CE-8A90-28B6C44CFB8A}">
      <dgm:prSet/>
      <dgm:spPr/>
      <dgm:t>
        <a:bodyPr/>
        <a:lstStyle/>
        <a:p>
          <a:endParaRPr lang="en-US"/>
        </a:p>
      </dgm:t>
    </dgm:pt>
    <dgm:pt modelId="{D48D9C1D-1537-4599-B20C-C2017F38155F}" type="sibTrans" cxnId="{526770C0-21A1-40CE-8A90-28B6C44CFB8A}">
      <dgm:prSet/>
      <dgm:spPr/>
      <dgm:t>
        <a:bodyPr/>
        <a:lstStyle/>
        <a:p>
          <a:endParaRPr lang="en-US"/>
        </a:p>
      </dgm:t>
    </dgm:pt>
    <dgm:pt modelId="{E65D598C-8B08-48E1-88E3-A4C257A4594F}">
      <dgm:prSet/>
      <dgm:spPr/>
      <dgm:t>
        <a:bodyPr/>
        <a:lstStyle/>
        <a:p>
          <a:r>
            <a:rPr lang="fr-CA"/>
            <a:t>Fernande, secrétaire  était  au max de l’échelle (échelon 6 ) au 1</a:t>
          </a:r>
          <a:r>
            <a:rPr lang="fr-CA" baseline="30000"/>
            <a:t>er</a:t>
          </a:r>
          <a:r>
            <a:rPr lang="fr-CA"/>
            <a:t> janvier 2021. Si  Elle avait plus de 6 ans d’expérience. Elle sera intégrée à l’échelon 7 du rangement 9</a:t>
          </a:r>
          <a:endParaRPr lang="en-US"/>
        </a:p>
      </dgm:t>
    </dgm:pt>
    <dgm:pt modelId="{8CDECA87-0740-47FE-956A-D4986EA9282A}" type="parTrans" cxnId="{3E8854AA-1CA8-4B69-9B29-DA29CCF3C145}">
      <dgm:prSet/>
      <dgm:spPr/>
      <dgm:t>
        <a:bodyPr/>
        <a:lstStyle/>
        <a:p>
          <a:endParaRPr lang="en-US"/>
        </a:p>
      </dgm:t>
    </dgm:pt>
    <dgm:pt modelId="{6D2B49E7-C3C9-46A1-81E9-F325A51A1060}" type="sibTrans" cxnId="{3E8854AA-1CA8-4B69-9B29-DA29CCF3C145}">
      <dgm:prSet/>
      <dgm:spPr/>
      <dgm:t>
        <a:bodyPr/>
        <a:lstStyle/>
        <a:p>
          <a:endParaRPr lang="en-US"/>
        </a:p>
      </dgm:t>
    </dgm:pt>
    <dgm:pt modelId="{DC63A669-93DA-4D08-AFD4-242A24C10851}" type="pres">
      <dgm:prSet presAssocID="{58227948-9D78-45D5-A9A0-920A7DD0AE52}" presName="Name0" presStyleCnt="0">
        <dgm:presLayoutVars>
          <dgm:dir/>
          <dgm:resizeHandles val="exact"/>
        </dgm:presLayoutVars>
      </dgm:prSet>
      <dgm:spPr/>
    </dgm:pt>
    <dgm:pt modelId="{260177D5-E43B-4A09-A2C8-FA4E86984748}" type="pres">
      <dgm:prSet presAssocID="{ED7CA189-8D71-4665-A28D-4E836FE53560}" presName="parAndChTx" presStyleLbl="node1" presStyleIdx="0" presStyleCnt="2">
        <dgm:presLayoutVars>
          <dgm:bulletEnabled val="1"/>
        </dgm:presLayoutVars>
      </dgm:prSet>
      <dgm:spPr/>
    </dgm:pt>
    <dgm:pt modelId="{404D6A7A-22AE-4F78-A80D-AD304A6D18A8}" type="pres">
      <dgm:prSet presAssocID="{BA4DBF94-F494-4BC9-9292-7A16C2F64196}" presName="parAndChSpace" presStyleCnt="0"/>
      <dgm:spPr/>
    </dgm:pt>
    <dgm:pt modelId="{BA0255AD-F91F-4C80-8928-8E84B80718DA}" type="pres">
      <dgm:prSet presAssocID="{405DEF0C-E514-489C-B5DD-DD4A87ED5609}" presName="parAndChTx" presStyleLbl="node1" presStyleIdx="1" presStyleCnt="2">
        <dgm:presLayoutVars>
          <dgm:bulletEnabled val="1"/>
        </dgm:presLayoutVars>
      </dgm:prSet>
      <dgm:spPr/>
    </dgm:pt>
  </dgm:ptLst>
  <dgm:cxnLst>
    <dgm:cxn modelId="{9F89622E-9113-484D-AD37-E54EDA7FC912}" type="presOf" srcId="{ED7CA189-8D71-4665-A28D-4E836FE53560}" destId="{260177D5-E43B-4A09-A2C8-FA4E86984748}" srcOrd="0" destOrd="0" presId="urn:microsoft.com/office/officeart/2005/8/layout/hChevron3"/>
    <dgm:cxn modelId="{C183CC3F-1F19-4A67-91C1-B22E3165042E}" type="presOf" srcId="{24886736-BD91-463F-9999-5B40F278F77F}" destId="{BA0255AD-F91F-4C80-8928-8E84B80718DA}" srcOrd="0" destOrd="1" presId="urn:microsoft.com/office/officeart/2005/8/layout/hChevron3"/>
    <dgm:cxn modelId="{D5055A57-6086-4B19-A32B-1F1E8ECAF42F}" type="presOf" srcId="{58227948-9D78-45D5-A9A0-920A7DD0AE52}" destId="{DC63A669-93DA-4D08-AFD4-242A24C10851}" srcOrd="0" destOrd="0" presId="urn:microsoft.com/office/officeart/2005/8/layout/hChevron3"/>
    <dgm:cxn modelId="{D6924688-9E25-4EBB-9018-13A94CC4CA60}" srcId="{58227948-9D78-45D5-A9A0-920A7DD0AE52}" destId="{ED7CA189-8D71-4665-A28D-4E836FE53560}" srcOrd="0" destOrd="0" parTransId="{4C731D01-7E91-4F4D-873C-2779AC43F4AC}" sibTransId="{BA4DBF94-F494-4BC9-9292-7A16C2F64196}"/>
    <dgm:cxn modelId="{3E8854AA-1CA8-4B69-9B29-DA29CCF3C145}" srcId="{405DEF0C-E514-489C-B5DD-DD4A87ED5609}" destId="{E65D598C-8B08-48E1-88E3-A4C257A4594F}" srcOrd="1" destOrd="0" parTransId="{8CDECA87-0740-47FE-956A-D4986EA9282A}" sibTransId="{6D2B49E7-C3C9-46A1-81E9-F325A51A1060}"/>
    <dgm:cxn modelId="{A5DEA3BA-E19E-40C5-99E6-DE44003845CC}" type="presOf" srcId="{E65D598C-8B08-48E1-88E3-A4C257A4594F}" destId="{BA0255AD-F91F-4C80-8928-8E84B80718DA}" srcOrd="0" destOrd="2" presId="urn:microsoft.com/office/officeart/2005/8/layout/hChevron3"/>
    <dgm:cxn modelId="{526770C0-21A1-40CE-8A90-28B6C44CFB8A}" srcId="{405DEF0C-E514-489C-B5DD-DD4A87ED5609}" destId="{24886736-BD91-463F-9999-5B40F278F77F}" srcOrd="0" destOrd="0" parTransId="{25ECA134-3B0E-47DE-9768-034C8576CC9C}" sibTransId="{D48D9C1D-1537-4599-B20C-C2017F38155F}"/>
    <dgm:cxn modelId="{4BBFD6C7-3088-42A5-8D4F-2E18565B474B}" srcId="{58227948-9D78-45D5-A9A0-920A7DD0AE52}" destId="{405DEF0C-E514-489C-B5DD-DD4A87ED5609}" srcOrd="1" destOrd="0" parTransId="{307A027D-14DE-466D-936B-F031EBE1A162}" sibTransId="{708968D4-1F10-48A3-8308-3D0DC1B2D2D1}"/>
    <dgm:cxn modelId="{B1AFF2DD-C6DF-46B2-B30F-25ADBDEE9019}" type="presOf" srcId="{405DEF0C-E514-489C-B5DD-DD4A87ED5609}" destId="{BA0255AD-F91F-4C80-8928-8E84B80718DA}" srcOrd="0" destOrd="0" presId="urn:microsoft.com/office/officeart/2005/8/layout/hChevron3"/>
    <dgm:cxn modelId="{F51261B9-1E02-4FCF-BE00-31D898E359C1}" type="presParOf" srcId="{DC63A669-93DA-4D08-AFD4-242A24C10851}" destId="{260177D5-E43B-4A09-A2C8-FA4E86984748}" srcOrd="0" destOrd="0" presId="urn:microsoft.com/office/officeart/2005/8/layout/hChevron3"/>
    <dgm:cxn modelId="{35B2235D-A6F3-4A51-8586-2B23C3590D91}" type="presParOf" srcId="{DC63A669-93DA-4D08-AFD4-242A24C10851}" destId="{404D6A7A-22AE-4F78-A80D-AD304A6D18A8}" srcOrd="1" destOrd="0" presId="urn:microsoft.com/office/officeart/2005/8/layout/hChevron3"/>
    <dgm:cxn modelId="{83118811-8037-4E96-9408-6E006EF437D5}" type="presParOf" srcId="{DC63A669-93DA-4D08-AFD4-242A24C10851}" destId="{BA0255AD-F91F-4C80-8928-8E84B80718DA}"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705D42-7B90-45F2-8D09-0D57DBCFD0E0}"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67707DCF-6B58-4383-8BD0-CB55F7C7D8C4}">
      <dgm:prSet/>
      <dgm:spPr/>
      <dgm:t>
        <a:bodyPr/>
        <a:lstStyle/>
        <a:p>
          <a:pPr>
            <a:lnSpc>
              <a:spcPct val="100000"/>
            </a:lnSpc>
            <a:defRPr b="1"/>
          </a:pPr>
          <a:r>
            <a:rPr lang="fr-FR" u="sng"/>
            <a:t>Spécialiste en procédés administratif</a:t>
          </a:r>
          <a:r>
            <a:rPr lang="fr-FR"/>
            <a:t>s </a:t>
          </a:r>
          <a:endParaRPr lang="en-US"/>
        </a:p>
      </dgm:t>
    </dgm:pt>
    <dgm:pt modelId="{57B05E30-F6B9-4A13-A522-A96AD021098D}" type="parTrans" cxnId="{49B02E95-A23B-4FC3-B4EB-BDCB86AB6513}">
      <dgm:prSet/>
      <dgm:spPr/>
      <dgm:t>
        <a:bodyPr/>
        <a:lstStyle/>
        <a:p>
          <a:endParaRPr lang="en-US"/>
        </a:p>
      </dgm:t>
    </dgm:pt>
    <dgm:pt modelId="{CF583225-E387-4B7B-B01A-9D92EB1FA6C2}" type="sibTrans" cxnId="{49B02E95-A23B-4FC3-B4EB-BDCB86AB6513}">
      <dgm:prSet/>
      <dgm:spPr/>
      <dgm:t>
        <a:bodyPr/>
        <a:lstStyle/>
        <a:p>
          <a:endParaRPr lang="en-US"/>
        </a:p>
      </dgm:t>
    </dgm:pt>
    <dgm:pt modelId="{17577734-4168-48AB-A8D7-AB61D0B5B7C9}">
      <dgm:prSet/>
      <dgm:spPr/>
      <dgm:t>
        <a:bodyPr/>
        <a:lstStyle/>
        <a:p>
          <a:pPr>
            <a:lnSpc>
              <a:spcPct val="100000"/>
            </a:lnSpc>
            <a:defRPr b="1"/>
          </a:pPr>
          <a:r>
            <a:rPr lang="fr-FR"/>
            <a:t>Un comité sera mis sur pied lorsque l’ensemble des données couvrant la période du maintien 2025 (21 déc 2021 au 20 déc 2025) seront disponibles</a:t>
          </a:r>
          <a:endParaRPr lang="en-US"/>
        </a:p>
      </dgm:t>
    </dgm:pt>
    <dgm:pt modelId="{6DD6BD3D-CA41-4BAC-89B5-E0B5705B9CFA}" type="parTrans" cxnId="{9D8CF284-4CF8-446E-96A7-0302F5A7CE66}">
      <dgm:prSet/>
      <dgm:spPr/>
      <dgm:t>
        <a:bodyPr/>
        <a:lstStyle/>
        <a:p>
          <a:endParaRPr lang="en-US"/>
        </a:p>
      </dgm:t>
    </dgm:pt>
    <dgm:pt modelId="{8A4E91D3-122F-4863-8932-63768BA2C8B3}" type="sibTrans" cxnId="{9D8CF284-4CF8-446E-96A7-0302F5A7CE66}">
      <dgm:prSet/>
      <dgm:spPr/>
      <dgm:t>
        <a:bodyPr/>
        <a:lstStyle/>
        <a:p>
          <a:endParaRPr lang="en-US"/>
        </a:p>
      </dgm:t>
    </dgm:pt>
    <dgm:pt modelId="{E5B97C39-AC7E-4E75-A381-D5C697A4BCDD}">
      <dgm:prSet/>
      <dgm:spPr/>
      <dgm:t>
        <a:bodyPr/>
        <a:lstStyle/>
        <a:p>
          <a:pPr>
            <a:lnSpc>
              <a:spcPct val="100000"/>
            </a:lnSpc>
            <a:defRPr b="1"/>
          </a:pPr>
          <a:r>
            <a:rPr lang="fr-FR"/>
            <a:t>Mandat: </a:t>
          </a:r>
          <a:endParaRPr lang="en-US"/>
        </a:p>
      </dgm:t>
    </dgm:pt>
    <dgm:pt modelId="{B4D4080F-E43A-4C2A-885D-4802C148F790}" type="parTrans" cxnId="{6E501A7B-558D-4542-ACE8-7DAC5365B21D}">
      <dgm:prSet/>
      <dgm:spPr/>
      <dgm:t>
        <a:bodyPr/>
        <a:lstStyle/>
        <a:p>
          <a:endParaRPr lang="en-US"/>
        </a:p>
      </dgm:t>
    </dgm:pt>
    <dgm:pt modelId="{BBFC9EF1-2A2D-4FF3-8762-850DAC48B3FB}" type="sibTrans" cxnId="{6E501A7B-558D-4542-ACE8-7DAC5365B21D}">
      <dgm:prSet/>
      <dgm:spPr/>
      <dgm:t>
        <a:bodyPr/>
        <a:lstStyle/>
        <a:p>
          <a:endParaRPr lang="en-US"/>
        </a:p>
      </dgm:t>
    </dgm:pt>
    <dgm:pt modelId="{33340B42-FD51-4EA3-95D5-B039FA9B0945}">
      <dgm:prSet custT="1"/>
      <dgm:spPr/>
      <dgm:t>
        <a:bodyPr/>
        <a:lstStyle/>
        <a:p>
          <a:pPr>
            <a:lnSpc>
              <a:spcPct val="100000"/>
            </a:lnSpc>
          </a:pPr>
          <a:r>
            <a:rPr lang="fr-FR" sz="1400" b="1" dirty="0">
              <a:solidFill>
                <a:schemeClr val="tx1"/>
              </a:solidFill>
            </a:rPr>
            <a:t>Étudier la prédominance </a:t>
          </a:r>
          <a:endParaRPr lang="en-US" sz="1400" b="1" dirty="0">
            <a:solidFill>
              <a:schemeClr val="tx1"/>
            </a:solidFill>
          </a:endParaRPr>
        </a:p>
      </dgm:t>
    </dgm:pt>
    <dgm:pt modelId="{32DA594F-229F-4C19-9935-BCC932665875}" type="parTrans" cxnId="{6FE27BB9-25C5-4F19-94E2-41C2F38B5AF5}">
      <dgm:prSet/>
      <dgm:spPr/>
      <dgm:t>
        <a:bodyPr/>
        <a:lstStyle/>
        <a:p>
          <a:endParaRPr lang="en-US"/>
        </a:p>
      </dgm:t>
    </dgm:pt>
    <dgm:pt modelId="{62260AB1-7EA7-4AD9-B73D-01B8849C13F7}" type="sibTrans" cxnId="{6FE27BB9-25C5-4F19-94E2-41C2F38B5AF5}">
      <dgm:prSet/>
      <dgm:spPr/>
      <dgm:t>
        <a:bodyPr/>
        <a:lstStyle/>
        <a:p>
          <a:endParaRPr lang="en-US"/>
        </a:p>
      </dgm:t>
    </dgm:pt>
    <dgm:pt modelId="{ECD7033F-CC13-494C-82C8-FD85BFE7D809}" type="pres">
      <dgm:prSet presAssocID="{22705D42-7B90-45F2-8D09-0D57DBCFD0E0}" presName="root" presStyleCnt="0">
        <dgm:presLayoutVars>
          <dgm:dir/>
          <dgm:resizeHandles val="exact"/>
        </dgm:presLayoutVars>
      </dgm:prSet>
      <dgm:spPr/>
    </dgm:pt>
    <dgm:pt modelId="{5152DEBB-6B7C-4B80-B77F-8E6496FDE872}" type="pres">
      <dgm:prSet presAssocID="{67707DCF-6B58-4383-8BD0-CB55F7C7D8C4}" presName="compNode" presStyleCnt="0"/>
      <dgm:spPr/>
    </dgm:pt>
    <dgm:pt modelId="{98D7678F-3B11-467D-AEC5-2C941C86A9B0}" type="pres">
      <dgm:prSet presAssocID="{67707DCF-6B58-4383-8BD0-CB55F7C7D8C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tilisateur"/>
        </a:ext>
      </dgm:extLst>
    </dgm:pt>
    <dgm:pt modelId="{C48C6833-BD24-48FB-90C9-713D424C32A6}" type="pres">
      <dgm:prSet presAssocID="{67707DCF-6B58-4383-8BD0-CB55F7C7D8C4}" presName="iconSpace" presStyleCnt="0"/>
      <dgm:spPr/>
    </dgm:pt>
    <dgm:pt modelId="{1678580C-C3B3-4419-86C7-D5A698AA8BC0}" type="pres">
      <dgm:prSet presAssocID="{67707DCF-6B58-4383-8BD0-CB55F7C7D8C4}" presName="parTx" presStyleLbl="revTx" presStyleIdx="0" presStyleCnt="6">
        <dgm:presLayoutVars>
          <dgm:chMax val="0"/>
          <dgm:chPref val="0"/>
        </dgm:presLayoutVars>
      </dgm:prSet>
      <dgm:spPr/>
    </dgm:pt>
    <dgm:pt modelId="{762E1FA8-434F-4EB1-A8ED-152760C79B45}" type="pres">
      <dgm:prSet presAssocID="{67707DCF-6B58-4383-8BD0-CB55F7C7D8C4}" presName="txSpace" presStyleCnt="0"/>
      <dgm:spPr/>
    </dgm:pt>
    <dgm:pt modelId="{96D56FB1-EA9F-4DB9-8BAA-F8094DC1A2BF}" type="pres">
      <dgm:prSet presAssocID="{67707DCF-6B58-4383-8BD0-CB55F7C7D8C4}" presName="desTx" presStyleLbl="revTx" presStyleIdx="1" presStyleCnt="6">
        <dgm:presLayoutVars/>
      </dgm:prSet>
      <dgm:spPr/>
    </dgm:pt>
    <dgm:pt modelId="{F6A6E867-4F4E-4A2B-971A-9C10E1DAE3D6}" type="pres">
      <dgm:prSet presAssocID="{CF583225-E387-4B7B-B01A-9D92EB1FA6C2}" presName="sibTrans" presStyleCnt="0"/>
      <dgm:spPr/>
    </dgm:pt>
    <dgm:pt modelId="{72C2C34B-DE41-44EB-85CB-5542A419A626}" type="pres">
      <dgm:prSet presAssocID="{17577734-4168-48AB-A8D7-AB61D0B5B7C9}" presName="compNode" presStyleCnt="0"/>
      <dgm:spPr/>
    </dgm:pt>
    <dgm:pt modelId="{812D67BF-E178-43BE-8C68-D065C438EF21}" type="pres">
      <dgm:prSet presAssocID="{17577734-4168-48AB-A8D7-AB61D0B5B7C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131A7E14-AE7E-4BCD-94CF-F48A9D388C80}" type="pres">
      <dgm:prSet presAssocID="{17577734-4168-48AB-A8D7-AB61D0B5B7C9}" presName="iconSpace" presStyleCnt="0"/>
      <dgm:spPr/>
    </dgm:pt>
    <dgm:pt modelId="{0458EB7F-46F7-4297-ABB6-5EB41A373A96}" type="pres">
      <dgm:prSet presAssocID="{17577734-4168-48AB-A8D7-AB61D0B5B7C9}" presName="parTx" presStyleLbl="revTx" presStyleIdx="2" presStyleCnt="6">
        <dgm:presLayoutVars>
          <dgm:chMax val="0"/>
          <dgm:chPref val="0"/>
        </dgm:presLayoutVars>
      </dgm:prSet>
      <dgm:spPr/>
    </dgm:pt>
    <dgm:pt modelId="{E3CE36E0-8EDC-475B-A161-E69CD62FE6B5}" type="pres">
      <dgm:prSet presAssocID="{17577734-4168-48AB-A8D7-AB61D0B5B7C9}" presName="txSpace" presStyleCnt="0"/>
      <dgm:spPr/>
    </dgm:pt>
    <dgm:pt modelId="{53B6FDDC-AA34-4D06-9819-501CBBF3D3A5}" type="pres">
      <dgm:prSet presAssocID="{17577734-4168-48AB-A8D7-AB61D0B5B7C9}" presName="desTx" presStyleLbl="revTx" presStyleIdx="3" presStyleCnt="6">
        <dgm:presLayoutVars/>
      </dgm:prSet>
      <dgm:spPr/>
    </dgm:pt>
    <dgm:pt modelId="{7D269147-7B8D-46DF-A0E6-DEAD6011FBFD}" type="pres">
      <dgm:prSet presAssocID="{8A4E91D3-122F-4863-8932-63768BA2C8B3}" presName="sibTrans" presStyleCnt="0"/>
      <dgm:spPr/>
    </dgm:pt>
    <dgm:pt modelId="{C7886B1F-D1AE-423E-B89C-0CACCF83279F}" type="pres">
      <dgm:prSet presAssocID="{E5B97C39-AC7E-4E75-A381-D5C697A4BCDD}" presName="compNode" presStyleCnt="0"/>
      <dgm:spPr/>
    </dgm:pt>
    <dgm:pt modelId="{662B4297-0597-40B4-8DB0-78D9FA9836AE}" type="pres">
      <dgm:prSet presAssocID="{E5B97C39-AC7E-4E75-A381-D5C697A4BCD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lle"/>
        </a:ext>
      </dgm:extLst>
    </dgm:pt>
    <dgm:pt modelId="{266C90F0-4D81-4B29-998C-B177A271D288}" type="pres">
      <dgm:prSet presAssocID="{E5B97C39-AC7E-4E75-A381-D5C697A4BCDD}" presName="iconSpace" presStyleCnt="0"/>
      <dgm:spPr/>
    </dgm:pt>
    <dgm:pt modelId="{831E3639-C4C4-4D51-8ECC-28358901172B}" type="pres">
      <dgm:prSet presAssocID="{E5B97C39-AC7E-4E75-A381-D5C697A4BCDD}" presName="parTx" presStyleLbl="revTx" presStyleIdx="4" presStyleCnt="6">
        <dgm:presLayoutVars>
          <dgm:chMax val="0"/>
          <dgm:chPref val="0"/>
        </dgm:presLayoutVars>
      </dgm:prSet>
      <dgm:spPr/>
    </dgm:pt>
    <dgm:pt modelId="{3CB120FB-BA92-4213-9970-1A3558178CDB}" type="pres">
      <dgm:prSet presAssocID="{E5B97C39-AC7E-4E75-A381-D5C697A4BCDD}" presName="txSpace" presStyleCnt="0"/>
      <dgm:spPr/>
    </dgm:pt>
    <dgm:pt modelId="{A2EAC01C-BEEA-42E5-BBD4-431CD356FB0C}" type="pres">
      <dgm:prSet presAssocID="{E5B97C39-AC7E-4E75-A381-D5C697A4BCDD}" presName="desTx" presStyleLbl="revTx" presStyleIdx="5" presStyleCnt="6" custLinFactY="-33947" custLinFactNeighborX="13" custLinFactNeighborY="-100000">
        <dgm:presLayoutVars/>
      </dgm:prSet>
      <dgm:spPr/>
    </dgm:pt>
  </dgm:ptLst>
  <dgm:cxnLst>
    <dgm:cxn modelId="{8EB86E40-5993-4392-9B4A-2188E5E37F51}" type="presOf" srcId="{33340B42-FD51-4EA3-95D5-B039FA9B0945}" destId="{A2EAC01C-BEEA-42E5-BBD4-431CD356FB0C}" srcOrd="0" destOrd="0" presId="urn:microsoft.com/office/officeart/2018/5/layout/CenteredIconLabelDescriptionList"/>
    <dgm:cxn modelId="{0D950A66-9019-4719-AD6D-3657F81FA7A8}" type="presOf" srcId="{22705D42-7B90-45F2-8D09-0D57DBCFD0E0}" destId="{ECD7033F-CC13-494C-82C8-FD85BFE7D809}" srcOrd="0" destOrd="0" presId="urn:microsoft.com/office/officeart/2018/5/layout/CenteredIconLabelDescriptionList"/>
    <dgm:cxn modelId="{5EDC954A-22FA-437E-A6BD-0D76E635F89D}" type="presOf" srcId="{17577734-4168-48AB-A8D7-AB61D0B5B7C9}" destId="{0458EB7F-46F7-4297-ABB6-5EB41A373A96}" srcOrd="0" destOrd="0" presId="urn:microsoft.com/office/officeart/2018/5/layout/CenteredIconLabelDescriptionList"/>
    <dgm:cxn modelId="{6E501A7B-558D-4542-ACE8-7DAC5365B21D}" srcId="{22705D42-7B90-45F2-8D09-0D57DBCFD0E0}" destId="{E5B97C39-AC7E-4E75-A381-D5C697A4BCDD}" srcOrd="2" destOrd="0" parTransId="{B4D4080F-E43A-4C2A-885D-4802C148F790}" sibTransId="{BBFC9EF1-2A2D-4FF3-8762-850DAC48B3FB}"/>
    <dgm:cxn modelId="{9D8CF284-4CF8-446E-96A7-0302F5A7CE66}" srcId="{22705D42-7B90-45F2-8D09-0D57DBCFD0E0}" destId="{17577734-4168-48AB-A8D7-AB61D0B5B7C9}" srcOrd="1" destOrd="0" parTransId="{6DD6BD3D-CA41-4BAC-89B5-E0B5705B9CFA}" sibTransId="{8A4E91D3-122F-4863-8932-63768BA2C8B3}"/>
    <dgm:cxn modelId="{42F9198B-09A9-4D39-80E0-091B6BB275B5}" type="presOf" srcId="{E5B97C39-AC7E-4E75-A381-D5C697A4BCDD}" destId="{831E3639-C4C4-4D51-8ECC-28358901172B}" srcOrd="0" destOrd="0" presId="urn:microsoft.com/office/officeart/2018/5/layout/CenteredIconLabelDescriptionList"/>
    <dgm:cxn modelId="{49B02E95-A23B-4FC3-B4EB-BDCB86AB6513}" srcId="{22705D42-7B90-45F2-8D09-0D57DBCFD0E0}" destId="{67707DCF-6B58-4383-8BD0-CB55F7C7D8C4}" srcOrd="0" destOrd="0" parTransId="{57B05E30-F6B9-4A13-A522-A96AD021098D}" sibTransId="{CF583225-E387-4B7B-B01A-9D92EB1FA6C2}"/>
    <dgm:cxn modelId="{326E1FB5-6BC6-4EFD-8DE8-5B5832D33018}" type="presOf" srcId="{67707DCF-6B58-4383-8BD0-CB55F7C7D8C4}" destId="{1678580C-C3B3-4419-86C7-D5A698AA8BC0}" srcOrd="0" destOrd="0" presId="urn:microsoft.com/office/officeart/2018/5/layout/CenteredIconLabelDescriptionList"/>
    <dgm:cxn modelId="{6FE27BB9-25C5-4F19-94E2-41C2F38B5AF5}" srcId="{E5B97C39-AC7E-4E75-A381-D5C697A4BCDD}" destId="{33340B42-FD51-4EA3-95D5-B039FA9B0945}" srcOrd="0" destOrd="0" parTransId="{32DA594F-229F-4C19-9935-BCC932665875}" sibTransId="{62260AB1-7EA7-4AD9-B73D-01B8849C13F7}"/>
    <dgm:cxn modelId="{E7A84423-A36E-4E61-8A92-8A40C23FFAC2}" type="presParOf" srcId="{ECD7033F-CC13-494C-82C8-FD85BFE7D809}" destId="{5152DEBB-6B7C-4B80-B77F-8E6496FDE872}" srcOrd="0" destOrd="0" presId="urn:microsoft.com/office/officeart/2018/5/layout/CenteredIconLabelDescriptionList"/>
    <dgm:cxn modelId="{9C8845E2-73F7-4164-B053-DA0ED7E1E905}" type="presParOf" srcId="{5152DEBB-6B7C-4B80-B77F-8E6496FDE872}" destId="{98D7678F-3B11-467D-AEC5-2C941C86A9B0}" srcOrd="0" destOrd="0" presId="urn:microsoft.com/office/officeart/2018/5/layout/CenteredIconLabelDescriptionList"/>
    <dgm:cxn modelId="{89EFBB64-8D6E-4C74-9F26-98BF2888E42C}" type="presParOf" srcId="{5152DEBB-6B7C-4B80-B77F-8E6496FDE872}" destId="{C48C6833-BD24-48FB-90C9-713D424C32A6}" srcOrd="1" destOrd="0" presId="urn:microsoft.com/office/officeart/2018/5/layout/CenteredIconLabelDescriptionList"/>
    <dgm:cxn modelId="{43115AF4-2D85-4FC1-AE16-6AE13DB38324}" type="presParOf" srcId="{5152DEBB-6B7C-4B80-B77F-8E6496FDE872}" destId="{1678580C-C3B3-4419-86C7-D5A698AA8BC0}" srcOrd="2" destOrd="0" presId="urn:microsoft.com/office/officeart/2018/5/layout/CenteredIconLabelDescriptionList"/>
    <dgm:cxn modelId="{03FA7D12-CA80-4E92-A276-F9D61AF094DA}" type="presParOf" srcId="{5152DEBB-6B7C-4B80-B77F-8E6496FDE872}" destId="{762E1FA8-434F-4EB1-A8ED-152760C79B45}" srcOrd="3" destOrd="0" presId="urn:microsoft.com/office/officeart/2018/5/layout/CenteredIconLabelDescriptionList"/>
    <dgm:cxn modelId="{2E689891-0368-4A8E-8B7B-7BD40BADF646}" type="presParOf" srcId="{5152DEBB-6B7C-4B80-B77F-8E6496FDE872}" destId="{96D56FB1-EA9F-4DB9-8BAA-F8094DC1A2BF}" srcOrd="4" destOrd="0" presId="urn:microsoft.com/office/officeart/2018/5/layout/CenteredIconLabelDescriptionList"/>
    <dgm:cxn modelId="{9D1AD612-7AC3-46EC-A170-C1AC97697062}" type="presParOf" srcId="{ECD7033F-CC13-494C-82C8-FD85BFE7D809}" destId="{F6A6E867-4F4E-4A2B-971A-9C10E1DAE3D6}" srcOrd="1" destOrd="0" presId="urn:microsoft.com/office/officeart/2018/5/layout/CenteredIconLabelDescriptionList"/>
    <dgm:cxn modelId="{CA6FF1EE-51E2-496B-B37F-2D95F0209927}" type="presParOf" srcId="{ECD7033F-CC13-494C-82C8-FD85BFE7D809}" destId="{72C2C34B-DE41-44EB-85CB-5542A419A626}" srcOrd="2" destOrd="0" presId="urn:microsoft.com/office/officeart/2018/5/layout/CenteredIconLabelDescriptionList"/>
    <dgm:cxn modelId="{F15443A7-FE90-4855-86D0-0E1DB20C79D1}" type="presParOf" srcId="{72C2C34B-DE41-44EB-85CB-5542A419A626}" destId="{812D67BF-E178-43BE-8C68-D065C438EF21}" srcOrd="0" destOrd="0" presId="urn:microsoft.com/office/officeart/2018/5/layout/CenteredIconLabelDescriptionList"/>
    <dgm:cxn modelId="{58D6E684-4A8E-47EA-8B85-4E1B80ADAB3D}" type="presParOf" srcId="{72C2C34B-DE41-44EB-85CB-5542A419A626}" destId="{131A7E14-AE7E-4BCD-94CF-F48A9D388C80}" srcOrd="1" destOrd="0" presId="urn:microsoft.com/office/officeart/2018/5/layout/CenteredIconLabelDescriptionList"/>
    <dgm:cxn modelId="{9DA86B46-0837-4C6A-A8EC-CF1024F0AED7}" type="presParOf" srcId="{72C2C34B-DE41-44EB-85CB-5542A419A626}" destId="{0458EB7F-46F7-4297-ABB6-5EB41A373A96}" srcOrd="2" destOrd="0" presId="urn:microsoft.com/office/officeart/2018/5/layout/CenteredIconLabelDescriptionList"/>
    <dgm:cxn modelId="{AE4A8DC1-996B-49E5-843F-7C8A531FCD0B}" type="presParOf" srcId="{72C2C34B-DE41-44EB-85CB-5542A419A626}" destId="{E3CE36E0-8EDC-475B-A161-E69CD62FE6B5}" srcOrd="3" destOrd="0" presId="urn:microsoft.com/office/officeart/2018/5/layout/CenteredIconLabelDescriptionList"/>
    <dgm:cxn modelId="{B8C2E52B-756B-4F61-BE21-7877E6F59391}" type="presParOf" srcId="{72C2C34B-DE41-44EB-85CB-5542A419A626}" destId="{53B6FDDC-AA34-4D06-9819-501CBBF3D3A5}" srcOrd="4" destOrd="0" presId="urn:microsoft.com/office/officeart/2018/5/layout/CenteredIconLabelDescriptionList"/>
    <dgm:cxn modelId="{6003205E-1C01-462C-9B05-608A0CFD1F32}" type="presParOf" srcId="{ECD7033F-CC13-494C-82C8-FD85BFE7D809}" destId="{7D269147-7B8D-46DF-A0E6-DEAD6011FBFD}" srcOrd="3" destOrd="0" presId="urn:microsoft.com/office/officeart/2018/5/layout/CenteredIconLabelDescriptionList"/>
    <dgm:cxn modelId="{C66E366B-DFF3-4952-B16F-73E5AA363983}" type="presParOf" srcId="{ECD7033F-CC13-494C-82C8-FD85BFE7D809}" destId="{C7886B1F-D1AE-423E-B89C-0CACCF83279F}" srcOrd="4" destOrd="0" presId="urn:microsoft.com/office/officeart/2018/5/layout/CenteredIconLabelDescriptionList"/>
    <dgm:cxn modelId="{AA4F3732-954A-4BC3-9F1C-4CB538179F5B}" type="presParOf" srcId="{C7886B1F-D1AE-423E-B89C-0CACCF83279F}" destId="{662B4297-0597-40B4-8DB0-78D9FA9836AE}" srcOrd="0" destOrd="0" presId="urn:microsoft.com/office/officeart/2018/5/layout/CenteredIconLabelDescriptionList"/>
    <dgm:cxn modelId="{1D40CFE5-45C0-4C94-9F75-98BE87183CFA}" type="presParOf" srcId="{C7886B1F-D1AE-423E-B89C-0CACCF83279F}" destId="{266C90F0-4D81-4B29-998C-B177A271D288}" srcOrd="1" destOrd="0" presId="urn:microsoft.com/office/officeart/2018/5/layout/CenteredIconLabelDescriptionList"/>
    <dgm:cxn modelId="{4F9A4762-C2E3-46BF-B0D1-968B20BC0331}" type="presParOf" srcId="{C7886B1F-D1AE-423E-B89C-0CACCF83279F}" destId="{831E3639-C4C4-4D51-8ECC-28358901172B}" srcOrd="2" destOrd="0" presId="urn:microsoft.com/office/officeart/2018/5/layout/CenteredIconLabelDescriptionList"/>
    <dgm:cxn modelId="{98900F64-6046-4A66-9C0C-4BE97C124762}" type="presParOf" srcId="{C7886B1F-D1AE-423E-B89C-0CACCF83279F}" destId="{3CB120FB-BA92-4213-9970-1A3558178CDB}" srcOrd="3" destOrd="0" presId="urn:microsoft.com/office/officeart/2018/5/layout/CenteredIconLabelDescriptionList"/>
    <dgm:cxn modelId="{1C64689C-0126-4A60-A721-6BFE71F3F96F}" type="presParOf" srcId="{C7886B1F-D1AE-423E-B89C-0CACCF83279F}" destId="{A2EAC01C-BEEA-42E5-BBD4-431CD356FB0C}" srcOrd="4" destOrd="0" presId="urn:microsoft.com/office/officeart/2018/5/layout/CenteredIconLabelDescri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ED5D8-E646-4C08-AEC8-5D95B4FF19A0}">
      <dsp:nvSpPr>
        <dsp:cNvPr id="0" name=""/>
        <dsp:cNvSpPr/>
      </dsp:nvSpPr>
      <dsp:spPr>
        <a:xfrm>
          <a:off x="0" y="0"/>
          <a:ext cx="500012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6941246-88F5-4E61-8C74-31D593531E57}">
      <dsp:nvSpPr>
        <dsp:cNvPr id="0" name=""/>
        <dsp:cNvSpPr/>
      </dsp:nvSpPr>
      <dsp:spPr>
        <a:xfrm>
          <a:off x="0" y="0"/>
          <a:ext cx="5000124" cy="102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r-CA" sz="1200" kern="1200"/>
            <a:t>Mise en contexte </a:t>
          </a:r>
          <a:endParaRPr lang="en-US" sz="1200" kern="1200"/>
        </a:p>
      </dsp:txBody>
      <dsp:txXfrm>
        <a:off x="0" y="0"/>
        <a:ext cx="5000124" cy="1022610"/>
      </dsp:txXfrm>
    </dsp:sp>
    <dsp:sp modelId="{3339862A-45D3-4096-8BF4-8C86269421A6}">
      <dsp:nvSpPr>
        <dsp:cNvPr id="0" name=""/>
        <dsp:cNvSpPr/>
      </dsp:nvSpPr>
      <dsp:spPr>
        <a:xfrm>
          <a:off x="0" y="1022610"/>
          <a:ext cx="5000124" cy="0"/>
        </a:xfrm>
        <a:prstGeom prst="line">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w="12700" cap="flat" cmpd="sng" algn="ctr">
          <a:solidFill>
            <a:schemeClr val="accent2">
              <a:hueOff val="2147871"/>
              <a:satOff val="-6164"/>
              <a:lumOff val="-987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903DDF-482D-4734-88FE-48ECB79542D5}">
      <dsp:nvSpPr>
        <dsp:cNvPr id="0" name=""/>
        <dsp:cNvSpPr/>
      </dsp:nvSpPr>
      <dsp:spPr>
        <a:xfrm>
          <a:off x="0" y="1022610"/>
          <a:ext cx="5000124" cy="102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r-CA" sz="1200" kern="1200" dirty="0"/>
            <a:t>Retour sur la décision CNESST</a:t>
          </a:r>
          <a:endParaRPr lang="en-US" sz="1200" kern="1200" dirty="0"/>
        </a:p>
      </dsp:txBody>
      <dsp:txXfrm>
        <a:off x="0" y="1022610"/>
        <a:ext cx="5000124" cy="1022610"/>
      </dsp:txXfrm>
    </dsp:sp>
    <dsp:sp modelId="{49E11896-25FF-409E-89B6-CD53530FA404}">
      <dsp:nvSpPr>
        <dsp:cNvPr id="0" name=""/>
        <dsp:cNvSpPr/>
      </dsp:nvSpPr>
      <dsp:spPr>
        <a:xfrm>
          <a:off x="0" y="2045220"/>
          <a:ext cx="5000124" cy="0"/>
        </a:xfrm>
        <a:prstGeom prst="line">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w="12700" cap="flat" cmpd="sng" algn="ctr">
          <a:solidFill>
            <a:schemeClr val="accent2">
              <a:hueOff val="4295743"/>
              <a:satOff val="-12329"/>
              <a:lumOff val="-1973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3820869-8DB3-4D0A-8D30-340B3BA552B3}">
      <dsp:nvSpPr>
        <dsp:cNvPr id="0" name=""/>
        <dsp:cNvSpPr/>
      </dsp:nvSpPr>
      <dsp:spPr>
        <a:xfrm>
          <a:off x="0" y="2045220"/>
          <a:ext cx="5000124" cy="102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r-CA" sz="1200" kern="1200"/>
            <a:t>Entente de conciliation catégorie 3</a:t>
          </a:r>
          <a:endParaRPr lang="en-US" sz="1200" kern="1200"/>
        </a:p>
      </dsp:txBody>
      <dsp:txXfrm>
        <a:off x="0" y="2045220"/>
        <a:ext cx="5000124" cy="1022610"/>
      </dsp:txXfrm>
    </dsp:sp>
    <dsp:sp modelId="{3F4B076D-9901-408C-AD7C-B2BF669A8F6B}">
      <dsp:nvSpPr>
        <dsp:cNvPr id="0" name=""/>
        <dsp:cNvSpPr/>
      </dsp:nvSpPr>
      <dsp:spPr>
        <a:xfrm>
          <a:off x="0" y="3067830"/>
          <a:ext cx="5000124"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5AEA018-7BB9-4798-B54D-043CF12088C2}">
      <dsp:nvSpPr>
        <dsp:cNvPr id="0" name=""/>
        <dsp:cNvSpPr/>
      </dsp:nvSpPr>
      <dsp:spPr>
        <a:xfrm>
          <a:off x="0" y="3067830"/>
          <a:ext cx="5000124" cy="102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fr-CA" sz="1200" kern="1200" dirty="0"/>
            <a:t>Ententes particulières : </a:t>
          </a:r>
        </a:p>
        <a:p>
          <a:pPr marL="0" lvl="0" indent="0" algn="l" defTabSz="533400">
            <a:lnSpc>
              <a:spcPct val="90000"/>
            </a:lnSpc>
            <a:spcBef>
              <a:spcPct val="0"/>
            </a:spcBef>
            <a:spcAft>
              <a:spcPct val="35000"/>
            </a:spcAft>
            <a:buNone/>
          </a:pPr>
          <a:r>
            <a:rPr lang="fr-CA" sz="1200" kern="1200" dirty="0"/>
            <a:t>Adjointe à l’enseignement universitaire, acheteuse, adjointe à la direction  </a:t>
          </a:r>
        </a:p>
        <a:p>
          <a:pPr marL="0" lvl="0" indent="0" algn="l" defTabSz="533400">
            <a:lnSpc>
              <a:spcPct val="90000"/>
            </a:lnSpc>
            <a:spcBef>
              <a:spcPct val="0"/>
            </a:spcBef>
            <a:spcAft>
              <a:spcPct val="35000"/>
            </a:spcAft>
            <a:buNone/>
          </a:pPr>
          <a:r>
            <a:rPr lang="fr-CA" sz="1200" kern="1200" dirty="0"/>
            <a:t>________________________________________________________________</a:t>
          </a:r>
        </a:p>
        <a:p>
          <a:pPr marL="0" lvl="0" indent="0" algn="l" defTabSz="533400">
            <a:lnSpc>
              <a:spcPct val="90000"/>
            </a:lnSpc>
            <a:spcBef>
              <a:spcPct val="0"/>
            </a:spcBef>
            <a:spcAft>
              <a:spcPct val="35000"/>
            </a:spcAft>
            <a:buNone/>
          </a:pPr>
          <a:r>
            <a:rPr lang="fr-CA" sz="1200" kern="1200" dirty="0"/>
            <a:t>Paiements </a:t>
          </a:r>
          <a:endParaRPr lang="en-US" sz="1200" kern="1200" dirty="0"/>
        </a:p>
      </dsp:txBody>
      <dsp:txXfrm>
        <a:off x="0" y="3067830"/>
        <a:ext cx="5000124" cy="1022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3E06D-FEC7-4AA7-8971-577B9A594186}">
      <dsp:nvSpPr>
        <dsp:cNvPr id="0" name=""/>
        <dsp:cNvSpPr/>
      </dsp:nvSpPr>
      <dsp:spPr>
        <a:xfrm>
          <a:off x="0" y="154470"/>
          <a:ext cx="5000124" cy="791505"/>
        </a:xfrm>
        <a:prstGeom prst="roundRect">
          <a:avLst/>
        </a:prstGeom>
        <a:solidFill>
          <a:srgbClr val="FF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b="1" u="none" kern="1200" dirty="0">
              <a:solidFill>
                <a:schemeClr val="tx1"/>
              </a:solidFill>
            </a:rPr>
            <a:t>Gain d’un rangement</a:t>
          </a:r>
          <a:endParaRPr lang="en-US" sz="3300" b="1" u="none" kern="1200" dirty="0">
            <a:solidFill>
              <a:schemeClr val="tx1"/>
            </a:solidFill>
          </a:endParaRPr>
        </a:p>
      </dsp:txBody>
      <dsp:txXfrm>
        <a:off x="38638" y="193108"/>
        <a:ext cx="4922848" cy="714229"/>
      </dsp:txXfrm>
    </dsp:sp>
    <dsp:sp modelId="{79C5914C-A850-4AEE-88F2-7D486373E3F8}">
      <dsp:nvSpPr>
        <dsp:cNvPr id="0" name=""/>
        <dsp:cNvSpPr/>
      </dsp:nvSpPr>
      <dsp:spPr>
        <a:xfrm>
          <a:off x="0" y="945975"/>
          <a:ext cx="5000124" cy="143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0320" rIns="113792" bIns="20320" numCol="1" spcCol="1270" anchor="t" anchorCtr="0">
          <a:noAutofit/>
        </a:bodyPr>
        <a:lstStyle/>
        <a:p>
          <a:pPr marL="171450" lvl="1" indent="-171450" algn="l" defTabSz="711200">
            <a:lnSpc>
              <a:spcPct val="90000"/>
            </a:lnSpc>
            <a:spcBef>
              <a:spcPct val="0"/>
            </a:spcBef>
            <a:spcAft>
              <a:spcPct val="20000"/>
            </a:spcAft>
            <a:buNone/>
          </a:pPr>
          <a:endParaRPr lang="en-US" sz="1600" kern="1200" dirty="0"/>
        </a:p>
        <a:p>
          <a:pPr marL="171450" lvl="1" indent="-171450" algn="l" defTabSz="711200">
            <a:lnSpc>
              <a:spcPct val="90000"/>
            </a:lnSpc>
            <a:spcBef>
              <a:spcPct val="0"/>
            </a:spcBef>
            <a:spcAft>
              <a:spcPct val="20000"/>
            </a:spcAft>
            <a:buChar char="•"/>
          </a:pPr>
          <a:r>
            <a:rPr lang="fr-FR" sz="1600" kern="1200" dirty="0"/>
            <a:t>AA 3: rangement 7 rétroactivement au 31 </a:t>
          </a:r>
          <a:r>
            <a:rPr lang="fr-FR" sz="1600" kern="1200" dirty="0" err="1"/>
            <a:t>déc</a:t>
          </a:r>
          <a:r>
            <a:rPr lang="fr-FR" sz="1600" kern="1200" dirty="0"/>
            <a:t> 2010</a:t>
          </a:r>
          <a:endParaRPr lang="en-US" sz="1600" kern="1200" dirty="0"/>
        </a:p>
        <a:p>
          <a:pPr marL="171450" lvl="1" indent="-171450" algn="l" defTabSz="711200">
            <a:lnSpc>
              <a:spcPct val="90000"/>
            </a:lnSpc>
            <a:spcBef>
              <a:spcPct val="0"/>
            </a:spcBef>
            <a:spcAft>
              <a:spcPct val="20000"/>
            </a:spcAft>
            <a:buNone/>
          </a:pPr>
          <a:endParaRPr lang="en-US" sz="1600" kern="1200" dirty="0"/>
        </a:p>
        <a:p>
          <a:pPr marL="171450" lvl="1" indent="-171450" algn="l" defTabSz="711200">
            <a:lnSpc>
              <a:spcPct val="90000"/>
            </a:lnSpc>
            <a:spcBef>
              <a:spcPct val="0"/>
            </a:spcBef>
            <a:spcAft>
              <a:spcPct val="20000"/>
            </a:spcAft>
            <a:buChar char="•"/>
          </a:pPr>
          <a:r>
            <a:rPr lang="fr-FR" sz="1600" kern="1200" dirty="0"/>
            <a:t>AA 4: rangement 5 rétroactivement au 31 </a:t>
          </a:r>
          <a:r>
            <a:rPr lang="fr-FR" sz="1600" kern="1200" dirty="0" err="1"/>
            <a:t>déc</a:t>
          </a:r>
          <a:r>
            <a:rPr lang="fr-FR" sz="1600" kern="1200" dirty="0"/>
            <a:t> 2010</a:t>
          </a:r>
          <a:endParaRPr lang="en-US" sz="1600" kern="1200" dirty="0"/>
        </a:p>
        <a:p>
          <a:pPr marL="171450" lvl="1" indent="-171450" algn="l" defTabSz="711200">
            <a:lnSpc>
              <a:spcPct val="90000"/>
            </a:lnSpc>
            <a:spcBef>
              <a:spcPct val="0"/>
            </a:spcBef>
            <a:spcAft>
              <a:spcPct val="20000"/>
            </a:spcAft>
            <a:buNone/>
          </a:pPr>
          <a:endParaRPr lang="en-US" sz="1600" kern="1200" dirty="0"/>
        </a:p>
      </dsp:txBody>
      <dsp:txXfrm>
        <a:off x="0" y="945975"/>
        <a:ext cx="5000124" cy="1430001"/>
      </dsp:txXfrm>
    </dsp:sp>
    <dsp:sp modelId="{C81A3559-1FF2-4655-8F99-BDF014FA953B}">
      <dsp:nvSpPr>
        <dsp:cNvPr id="0" name=""/>
        <dsp:cNvSpPr/>
      </dsp:nvSpPr>
      <dsp:spPr>
        <a:xfrm>
          <a:off x="0" y="2375977"/>
          <a:ext cx="5000124" cy="791505"/>
        </a:xfrm>
        <a:prstGeom prst="roundRect">
          <a:avLst/>
        </a:prstGeom>
        <a:solidFill>
          <a:srgbClr val="3FD9A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b="1" u="none" kern="1200" dirty="0">
              <a:solidFill>
                <a:schemeClr val="tx1"/>
              </a:solidFill>
            </a:rPr>
            <a:t>Statu quo des rangements </a:t>
          </a:r>
          <a:endParaRPr lang="en-US" sz="3300" b="1" u="none" kern="1200" dirty="0">
            <a:solidFill>
              <a:schemeClr val="tx1"/>
            </a:solidFill>
          </a:endParaRPr>
        </a:p>
      </dsp:txBody>
      <dsp:txXfrm>
        <a:off x="38638" y="2414615"/>
        <a:ext cx="4922848" cy="714229"/>
      </dsp:txXfrm>
    </dsp:sp>
    <dsp:sp modelId="{45CF4C7E-0E03-4548-BCFA-F27BC4703CF7}">
      <dsp:nvSpPr>
        <dsp:cNvPr id="0" name=""/>
        <dsp:cNvSpPr/>
      </dsp:nvSpPr>
      <dsp:spPr>
        <a:xfrm>
          <a:off x="0" y="3167482"/>
          <a:ext cx="5000124" cy="768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a:p>
          <a:pPr marL="171450" lvl="1" indent="-171450" algn="l" defTabSz="711200">
            <a:lnSpc>
              <a:spcPct val="90000"/>
            </a:lnSpc>
            <a:spcBef>
              <a:spcPct val="0"/>
            </a:spcBef>
            <a:spcAft>
              <a:spcPct val="20000"/>
            </a:spcAft>
            <a:buChar char="•"/>
          </a:pPr>
          <a:r>
            <a:rPr lang="fr-FR" sz="1600" kern="1200" dirty="0"/>
            <a:t>AA1, AA2, sec. médicale, sec. juridique, AEU, adj. à la direction et acheteur </a:t>
          </a:r>
          <a:endParaRPr lang="en-US" sz="1600" kern="1200" dirty="0"/>
        </a:p>
      </dsp:txBody>
      <dsp:txXfrm>
        <a:off x="0" y="3167482"/>
        <a:ext cx="5000124" cy="768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1D3E6-73B2-4C4C-A656-23BA71B2B274}">
      <dsp:nvSpPr>
        <dsp:cNvPr id="0" name=""/>
        <dsp:cNvSpPr/>
      </dsp:nvSpPr>
      <dsp:spPr>
        <a:xfrm>
          <a:off x="0" y="2468797"/>
          <a:ext cx="5000124" cy="16197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a:t>Considérant que les travaux de nomenclature  ont toujours été faits en intersyndical, nous avons approché le secrétaire du conseil du trésor (SCT) pour une entente de conciliation globale</a:t>
          </a:r>
          <a:endParaRPr lang="en-US" sz="1600" kern="1200"/>
        </a:p>
      </dsp:txBody>
      <dsp:txXfrm>
        <a:off x="0" y="2468797"/>
        <a:ext cx="5000124" cy="1619798"/>
      </dsp:txXfrm>
    </dsp:sp>
    <dsp:sp modelId="{EB6D9A81-0B21-428D-9784-4531C9D60D9F}">
      <dsp:nvSpPr>
        <dsp:cNvPr id="0" name=""/>
        <dsp:cNvSpPr/>
      </dsp:nvSpPr>
      <dsp:spPr>
        <a:xfrm rot="10800000">
          <a:off x="0" y="6004"/>
          <a:ext cx="5000124" cy="2491249"/>
        </a:xfrm>
        <a:prstGeom prst="upArrowCallout">
          <a:avLst/>
        </a:prstGeom>
        <a:solidFill>
          <a:srgbClr val="3FD9A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a:t>Considérant que la décision  du 28 septembre de la CNESST concernant les plaintes de maintien 2010 était:</a:t>
          </a:r>
          <a:endParaRPr lang="en-US" sz="1600" kern="1200"/>
        </a:p>
      </dsp:txBody>
      <dsp:txXfrm rot="-10800000">
        <a:off x="0" y="6004"/>
        <a:ext cx="5000124" cy="874428"/>
      </dsp:txXfrm>
    </dsp:sp>
    <dsp:sp modelId="{32879F08-FD1A-4F5B-B77D-F323C998876B}">
      <dsp:nvSpPr>
        <dsp:cNvPr id="0" name=""/>
        <dsp:cNvSpPr/>
      </dsp:nvSpPr>
      <dsp:spPr>
        <a:xfrm>
          <a:off x="0" y="876273"/>
          <a:ext cx="2500062" cy="74488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fr-FR" sz="1600" kern="1200" dirty="0"/>
            <a:t>Mitigée, certains gains, mais plusieurs plaintes non retenues</a:t>
          </a:r>
          <a:endParaRPr lang="en-US" sz="1600" kern="1200" dirty="0"/>
        </a:p>
      </dsp:txBody>
      <dsp:txXfrm>
        <a:off x="0" y="876273"/>
        <a:ext cx="2500062" cy="744883"/>
      </dsp:txXfrm>
    </dsp:sp>
    <dsp:sp modelId="{6B9E67BD-51C9-434B-99C7-11CC8633F243}">
      <dsp:nvSpPr>
        <dsp:cNvPr id="0" name=""/>
        <dsp:cNvSpPr/>
      </dsp:nvSpPr>
      <dsp:spPr>
        <a:xfrm>
          <a:off x="2500062" y="876273"/>
          <a:ext cx="2500062" cy="744883"/>
        </a:xfrm>
        <a:prstGeom prst="rect">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fr-FR" sz="1600" kern="1200"/>
            <a:t>Emmenait des contestations au TAT et des délais supplémentaires </a:t>
          </a:r>
          <a:endParaRPr lang="en-US" sz="1600" kern="1200"/>
        </a:p>
      </dsp:txBody>
      <dsp:txXfrm>
        <a:off x="2500062" y="876273"/>
        <a:ext cx="2500062" cy="744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B90C8-A946-40F1-90B3-B59C6427A9B7}">
      <dsp:nvSpPr>
        <dsp:cNvPr id="0" name=""/>
        <dsp:cNvSpPr/>
      </dsp:nvSpPr>
      <dsp:spPr>
        <a:xfrm>
          <a:off x="1000" y="83237"/>
          <a:ext cx="3511658" cy="2229903"/>
        </a:xfrm>
        <a:prstGeom prst="roundRect">
          <a:avLst>
            <a:gd name="adj" fmla="val 10000"/>
          </a:avLst>
        </a:prstGeom>
        <a:solidFill>
          <a:srgbClr val="3FD9A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A35D9-9B6F-4027-9540-AEE4EE9CCB51}">
      <dsp:nvSpPr>
        <dsp:cNvPr id="0" name=""/>
        <dsp:cNvSpPr/>
      </dsp:nvSpPr>
      <dsp:spPr>
        <a:xfrm>
          <a:off x="391184" y="453912"/>
          <a:ext cx="3511658" cy="222990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CA" sz="3300" kern="1200"/>
            <a:t>Prime de 3 %</a:t>
          </a:r>
          <a:endParaRPr lang="en-US" sz="3300" kern="1200"/>
        </a:p>
      </dsp:txBody>
      <dsp:txXfrm>
        <a:off x="456496" y="519224"/>
        <a:ext cx="3381034" cy="2099279"/>
      </dsp:txXfrm>
    </dsp:sp>
    <dsp:sp modelId="{9EE3B317-47DF-43A7-9C68-7B046481B5D1}">
      <dsp:nvSpPr>
        <dsp:cNvPr id="0" name=""/>
        <dsp:cNvSpPr/>
      </dsp:nvSpPr>
      <dsp:spPr>
        <a:xfrm>
          <a:off x="4293027" y="83237"/>
          <a:ext cx="3511658" cy="2229903"/>
        </a:xfrm>
        <a:prstGeom prst="roundRect">
          <a:avLst>
            <a:gd name="adj" fmla="val 10000"/>
          </a:avLst>
        </a:prstGeom>
        <a:solidFill>
          <a:srgbClr val="FFCC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C7D51-134C-43D7-B2BE-FA1FE2431C35}">
      <dsp:nvSpPr>
        <dsp:cNvPr id="0" name=""/>
        <dsp:cNvSpPr/>
      </dsp:nvSpPr>
      <dsp:spPr>
        <a:xfrm>
          <a:off x="4683211" y="453912"/>
          <a:ext cx="3511658" cy="222990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CA" sz="3300" kern="1200"/>
            <a:t>Maintenue jusqu’à  la veille de l’échéance de la cc 2023-2028.</a:t>
          </a:r>
          <a:endParaRPr lang="en-US" sz="3300" kern="1200"/>
        </a:p>
      </dsp:txBody>
      <dsp:txXfrm>
        <a:off x="4748523" y="519224"/>
        <a:ext cx="3381034" cy="2099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47072-FD2E-42C1-B5CA-269BFAE12FAB}">
      <dsp:nvSpPr>
        <dsp:cNvPr id="0" name=""/>
        <dsp:cNvSpPr/>
      </dsp:nvSpPr>
      <dsp:spPr>
        <a:xfrm>
          <a:off x="-175729" y="0"/>
          <a:ext cx="6966490" cy="1245174"/>
        </a:xfrm>
        <a:prstGeom prst="roundRect">
          <a:avLst>
            <a:gd name="adj" fmla="val 10000"/>
          </a:avLst>
        </a:prstGeom>
        <a:solidFill>
          <a:srgbClr val="3FD9A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kern="1200">
              <a:solidFill>
                <a:schemeClr val="tx1"/>
              </a:solidFill>
            </a:rPr>
            <a:t>Ajustement de la majoration de tx de 13,57%</a:t>
          </a:r>
          <a:endParaRPr lang="en-US" sz="1900" kern="1200">
            <a:solidFill>
              <a:schemeClr val="tx1"/>
            </a:solidFill>
          </a:endParaRPr>
        </a:p>
      </dsp:txBody>
      <dsp:txXfrm>
        <a:off x="-139259" y="36470"/>
        <a:ext cx="5679505" cy="1172234"/>
      </dsp:txXfrm>
    </dsp:sp>
    <dsp:sp modelId="{061C24A8-08BD-4E32-BECB-C8A3956FEA02}">
      <dsp:nvSpPr>
        <dsp:cNvPr id="0" name=""/>
        <dsp:cNvSpPr/>
      </dsp:nvSpPr>
      <dsp:spPr>
        <a:xfrm>
          <a:off x="702191" y="1521879"/>
          <a:ext cx="7669409" cy="1245174"/>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kern="1200" dirty="0">
              <a:solidFill>
                <a:schemeClr val="tx1"/>
              </a:solidFill>
            </a:rPr>
            <a:t>La majoration sera ajustée en conséquence du rangement 9 accordé à partir du 1 janvier 2021 </a:t>
          </a:r>
        </a:p>
        <a:p>
          <a:pPr marL="0" lvl="0" indent="0" algn="l" defTabSz="844550">
            <a:lnSpc>
              <a:spcPct val="90000"/>
            </a:lnSpc>
            <a:spcBef>
              <a:spcPct val="0"/>
            </a:spcBef>
            <a:spcAft>
              <a:spcPct val="35000"/>
            </a:spcAft>
            <a:buNone/>
          </a:pPr>
          <a:r>
            <a:rPr lang="fr-CA" sz="1900" kern="1200" dirty="0">
              <a:solidFill>
                <a:schemeClr val="tx1"/>
              </a:solidFill>
            </a:rPr>
            <a:t>(8.87% 1 av2021; 8,89% 1 av-2021; 1av 2022 9,19% ).</a:t>
          </a:r>
          <a:endParaRPr lang="en-US" sz="1900" kern="1200" dirty="0">
            <a:solidFill>
              <a:schemeClr val="tx1"/>
            </a:solidFill>
          </a:endParaRPr>
        </a:p>
      </dsp:txBody>
      <dsp:txXfrm>
        <a:off x="738661" y="1558349"/>
        <a:ext cx="5352016" cy="1172234"/>
      </dsp:txXfrm>
    </dsp:sp>
    <dsp:sp modelId="{79EEDB04-0EE8-416D-AE7D-B14A99DF6DDC}">
      <dsp:nvSpPr>
        <dsp:cNvPr id="0" name=""/>
        <dsp:cNvSpPr/>
      </dsp:nvSpPr>
      <dsp:spPr>
        <a:xfrm>
          <a:off x="5981397" y="978845"/>
          <a:ext cx="809363" cy="809363"/>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63504" y="978845"/>
        <a:ext cx="445149" cy="609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177D5-E43B-4A09-A2C8-FA4E86984748}">
      <dsp:nvSpPr>
        <dsp:cNvPr id="0" name=""/>
        <dsp:cNvSpPr/>
      </dsp:nvSpPr>
      <dsp:spPr>
        <a:xfrm>
          <a:off x="6403" y="0"/>
          <a:ext cx="4546147" cy="3144603"/>
        </a:xfrm>
        <a:prstGeom prst="homePlate">
          <a:avLst>
            <a:gd name="adj" fmla="val 25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378" tIns="48260" rIns="641512" bIns="48260" numCol="1" spcCol="1270" anchor="ctr" anchorCtr="0">
          <a:noAutofit/>
        </a:bodyPr>
        <a:lstStyle/>
        <a:p>
          <a:pPr marL="0" lvl="0" indent="0" algn="ctr" defTabSz="844550">
            <a:lnSpc>
              <a:spcPct val="90000"/>
            </a:lnSpc>
            <a:spcBef>
              <a:spcPct val="0"/>
            </a:spcBef>
            <a:spcAft>
              <a:spcPct val="35000"/>
            </a:spcAft>
            <a:buNone/>
          </a:pPr>
          <a:r>
            <a:rPr lang="fr-CA" sz="1900" kern="1200" dirty="0"/>
            <a:t>L’intégration dans les nouveaux rangements se fera en fonction de l’expérience de la personne salariée  </a:t>
          </a:r>
          <a:endParaRPr lang="en-US" sz="1900" kern="1200" dirty="0"/>
        </a:p>
      </dsp:txBody>
      <dsp:txXfrm>
        <a:off x="6403" y="0"/>
        <a:ext cx="4153072" cy="3144603"/>
      </dsp:txXfrm>
    </dsp:sp>
    <dsp:sp modelId="{BA0255AD-F91F-4C80-8928-8E84B80718DA}">
      <dsp:nvSpPr>
        <dsp:cNvPr id="0" name=""/>
        <dsp:cNvSpPr/>
      </dsp:nvSpPr>
      <dsp:spPr>
        <a:xfrm>
          <a:off x="3643320" y="0"/>
          <a:ext cx="4546147" cy="3144603"/>
        </a:xfrm>
        <a:prstGeom prst="chevron">
          <a:avLst>
            <a:gd name="adj" fmla="val 25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378" tIns="48260" rIns="160378" bIns="48260" numCol="1" spcCol="1270" anchor="t" anchorCtr="0">
          <a:noAutofit/>
        </a:bodyPr>
        <a:lstStyle/>
        <a:p>
          <a:pPr marL="0" lvl="0" indent="0" algn="l" defTabSz="844550">
            <a:lnSpc>
              <a:spcPct val="90000"/>
            </a:lnSpc>
            <a:spcBef>
              <a:spcPct val="0"/>
            </a:spcBef>
            <a:spcAft>
              <a:spcPct val="35000"/>
            </a:spcAft>
            <a:buNone/>
          </a:pPr>
          <a:r>
            <a:rPr lang="fr-CA" sz="1900" kern="1200" dirty="0"/>
            <a:t>Exemple</a:t>
          </a:r>
          <a:endParaRPr lang="en-US" sz="1900" kern="1200" dirty="0"/>
        </a:p>
        <a:p>
          <a:pPr marL="114300" lvl="1" indent="-114300" algn="l" defTabSz="666750">
            <a:lnSpc>
              <a:spcPct val="90000"/>
            </a:lnSpc>
            <a:spcBef>
              <a:spcPct val="0"/>
            </a:spcBef>
            <a:spcAft>
              <a:spcPct val="15000"/>
            </a:spcAft>
            <a:buChar char="•"/>
          </a:pPr>
          <a:r>
            <a:rPr lang="fr-CA" sz="1500" kern="1200"/>
            <a:t>Monique AA1,  était au  max de l’échelle (échelon 7) au 1</a:t>
          </a:r>
          <a:r>
            <a:rPr lang="fr-CA" sz="1500" kern="1200" baseline="30000"/>
            <a:t>er</a:t>
          </a:r>
          <a:r>
            <a:rPr lang="fr-CA" sz="1500" kern="1200"/>
            <a:t> janvier 2021.  Si elle avait  plus de 7 ans d’expérience , elle sera intégrée à l’échelon 8 du rangement 10.    </a:t>
          </a:r>
          <a:endParaRPr lang="en-US" sz="1500" kern="1200"/>
        </a:p>
        <a:p>
          <a:pPr marL="114300" lvl="1" indent="-114300" algn="l" defTabSz="666750">
            <a:lnSpc>
              <a:spcPct val="90000"/>
            </a:lnSpc>
            <a:spcBef>
              <a:spcPct val="0"/>
            </a:spcBef>
            <a:spcAft>
              <a:spcPct val="15000"/>
            </a:spcAft>
            <a:buChar char="•"/>
          </a:pPr>
          <a:r>
            <a:rPr lang="fr-CA" sz="1500" kern="1200"/>
            <a:t>Fernande, secrétaire  était  au max de l’échelle (échelon 6 ) au 1</a:t>
          </a:r>
          <a:r>
            <a:rPr lang="fr-CA" sz="1500" kern="1200" baseline="30000"/>
            <a:t>er</a:t>
          </a:r>
          <a:r>
            <a:rPr lang="fr-CA" sz="1500" kern="1200"/>
            <a:t> janvier 2021. Si  Elle avait plus de 6 ans d’expérience. Elle sera intégrée à l’échelon 7 du rangement 9</a:t>
          </a:r>
          <a:endParaRPr lang="en-US" sz="1500" kern="1200"/>
        </a:p>
      </dsp:txBody>
      <dsp:txXfrm>
        <a:off x="4429471" y="0"/>
        <a:ext cx="2973845" cy="31446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7678F-3B11-467D-AEC5-2C941C86A9B0}">
      <dsp:nvSpPr>
        <dsp:cNvPr id="0" name=""/>
        <dsp:cNvSpPr/>
      </dsp:nvSpPr>
      <dsp:spPr>
        <a:xfrm>
          <a:off x="765365" y="327386"/>
          <a:ext cx="823921" cy="8239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78580C-C3B3-4419-86C7-D5A698AA8BC0}">
      <dsp:nvSpPr>
        <dsp:cNvPr id="0" name=""/>
        <dsp:cNvSpPr/>
      </dsp:nvSpPr>
      <dsp:spPr>
        <a:xfrm>
          <a:off x="295" y="1263483"/>
          <a:ext cx="2354062" cy="10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fr-FR" sz="1400" u="sng" kern="1200"/>
            <a:t>Spécialiste en procédés administratif</a:t>
          </a:r>
          <a:r>
            <a:rPr lang="fr-FR" sz="1400" kern="1200"/>
            <a:t>s </a:t>
          </a:r>
          <a:endParaRPr lang="en-US" sz="1400" kern="1200"/>
        </a:p>
      </dsp:txBody>
      <dsp:txXfrm>
        <a:off x="295" y="1263483"/>
        <a:ext cx="2354062" cy="1085906"/>
      </dsp:txXfrm>
    </dsp:sp>
    <dsp:sp modelId="{96D56FB1-EA9F-4DB9-8BAA-F8094DC1A2BF}">
      <dsp:nvSpPr>
        <dsp:cNvPr id="0" name=""/>
        <dsp:cNvSpPr/>
      </dsp:nvSpPr>
      <dsp:spPr>
        <a:xfrm>
          <a:off x="295" y="2401564"/>
          <a:ext cx="2354062" cy="534552"/>
        </a:xfrm>
        <a:prstGeom prst="rect">
          <a:avLst/>
        </a:prstGeom>
        <a:noFill/>
        <a:ln>
          <a:noFill/>
        </a:ln>
        <a:effectLst/>
      </dsp:spPr>
      <dsp:style>
        <a:lnRef idx="0">
          <a:scrgbClr r="0" g="0" b="0"/>
        </a:lnRef>
        <a:fillRef idx="0">
          <a:scrgbClr r="0" g="0" b="0"/>
        </a:fillRef>
        <a:effectRef idx="0">
          <a:scrgbClr r="0" g="0" b="0"/>
        </a:effectRef>
        <a:fontRef idx="minor"/>
      </dsp:style>
    </dsp:sp>
    <dsp:sp modelId="{812D67BF-E178-43BE-8C68-D065C438EF21}">
      <dsp:nvSpPr>
        <dsp:cNvPr id="0" name=""/>
        <dsp:cNvSpPr/>
      </dsp:nvSpPr>
      <dsp:spPr>
        <a:xfrm>
          <a:off x="3531389" y="327386"/>
          <a:ext cx="823921" cy="8239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58EB7F-46F7-4297-ABB6-5EB41A373A96}">
      <dsp:nvSpPr>
        <dsp:cNvPr id="0" name=""/>
        <dsp:cNvSpPr/>
      </dsp:nvSpPr>
      <dsp:spPr>
        <a:xfrm>
          <a:off x="2766318" y="1263483"/>
          <a:ext cx="2354062" cy="10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fr-FR" sz="1400" kern="1200"/>
            <a:t>Un comité sera mis sur pied lorsque l’ensemble des données couvrant la période du maintien 2025 (21 déc 2021 au 20 déc 2025) seront disponibles</a:t>
          </a:r>
          <a:endParaRPr lang="en-US" sz="1400" kern="1200"/>
        </a:p>
      </dsp:txBody>
      <dsp:txXfrm>
        <a:off x="2766318" y="1263483"/>
        <a:ext cx="2354062" cy="1085906"/>
      </dsp:txXfrm>
    </dsp:sp>
    <dsp:sp modelId="{53B6FDDC-AA34-4D06-9819-501CBBF3D3A5}">
      <dsp:nvSpPr>
        <dsp:cNvPr id="0" name=""/>
        <dsp:cNvSpPr/>
      </dsp:nvSpPr>
      <dsp:spPr>
        <a:xfrm>
          <a:off x="2766318" y="2401564"/>
          <a:ext cx="2354062" cy="534552"/>
        </a:xfrm>
        <a:prstGeom prst="rect">
          <a:avLst/>
        </a:prstGeom>
        <a:noFill/>
        <a:ln>
          <a:noFill/>
        </a:ln>
        <a:effectLst/>
      </dsp:spPr>
      <dsp:style>
        <a:lnRef idx="0">
          <a:scrgbClr r="0" g="0" b="0"/>
        </a:lnRef>
        <a:fillRef idx="0">
          <a:scrgbClr r="0" g="0" b="0"/>
        </a:fillRef>
        <a:effectRef idx="0">
          <a:scrgbClr r="0" g="0" b="0"/>
        </a:effectRef>
        <a:fontRef idx="minor"/>
      </dsp:style>
    </dsp:sp>
    <dsp:sp modelId="{662B4297-0597-40B4-8DB0-78D9FA9836AE}">
      <dsp:nvSpPr>
        <dsp:cNvPr id="0" name=""/>
        <dsp:cNvSpPr/>
      </dsp:nvSpPr>
      <dsp:spPr>
        <a:xfrm>
          <a:off x="6297412" y="327386"/>
          <a:ext cx="823921" cy="8239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1E3639-C4C4-4D51-8ECC-28358901172B}">
      <dsp:nvSpPr>
        <dsp:cNvPr id="0" name=""/>
        <dsp:cNvSpPr/>
      </dsp:nvSpPr>
      <dsp:spPr>
        <a:xfrm>
          <a:off x="5532342" y="1263483"/>
          <a:ext cx="2354062" cy="10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fr-FR" sz="1400" kern="1200"/>
            <a:t>Mandat: </a:t>
          </a:r>
          <a:endParaRPr lang="en-US" sz="1400" kern="1200"/>
        </a:p>
      </dsp:txBody>
      <dsp:txXfrm>
        <a:off x="5532342" y="1263483"/>
        <a:ext cx="2354062" cy="1085906"/>
      </dsp:txXfrm>
    </dsp:sp>
    <dsp:sp modelId="{A2EAC01C-BEEA-42E5-BBD4-431CD356FB0C}">
      <dsp:nvSpPr>
        <dsp:cNvPr id="0" name=""/>
        <dsp:cNvSpPr/>
      </dsp:nvSpPr>
      <dsp:spPr>
        <a:xfrm>
          <a:off x="5532637" y="1685546"/>
          <a:ext cx="2354062" cy="534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r-FR" sz="1400" b="1" kern="1200" dirty="0">
              <a:solidFill>
                <a:schemeClr val="tx1"/>
              </a:solidFill>
            </a:rPr>
            <a:t>Étudier la prédominance </a:t>
          </a:r>
          <a:endParaRPr lang="en-US" sz="1400" b="1" kern="1200" dirty="0">
            <a:solidFill>
              <a:schemeClr val="tx1"/>
            </a:solidFill>
          </a:endParaRPr>
        </a:p>
      </dsp:txBody>
      <dsp:txXfrm>
        <a:off x="5532637" y="1685546"/>
        <a:ext cx="2354062" cy="5345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e4c03cea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e4c03ceae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g1ee4c03cea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ee4c03ceae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ee4c03ceae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1ee4c03ceae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r"/>
              <a:t>14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ee4c03ceae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ee4c03ceae_0_1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1ee4c03ceae_0_1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r"/>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CA" dirty="0"/>
              <a:t>5oct rétro des primes</a:t>
            </a:r>
          </a:p>
          <a:p>
            <a:r>
              <a:rPr lang="fr-CA" dirty="0"/>
              <a:t>5 sept rétro 6% et 2.8% </a:t>
            </a:r>
          </a:p>
        </p:txBody>
      </p:sp>
    </p:spTree>
    <p:extLst>
      <p:ext uri="{BB962C8B-B14F-4D97-AF65-F5344CB8AC3E}">
        <p14:creationId xmlns:p14="http://schemas.microsoft.com/office/powerpoint/2010/main" val="34851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ee4c03ceae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ee4c03ceae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1ee4c03ceae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ee4c03cea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ee4c03ceae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1ee4c03ceae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ee4c03ceae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ee4c03ceae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1ee4c03ceae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r"/>
              <a:t>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ee4c03cea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ee4c03ceae_0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1ee4c03ceae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r"/>
              <a:t>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ee4c03cea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ee4c03ceae_0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1ee4c03ceae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r"/>
              <a:t>10</a:t>
            </a:fld>
            <a:endParaRPr/>
          </a:p>
        </p:txBody>
      </p:sp>
    </p:spTree>
    <p:extLst>
      <p:ext uri="{BB962C8B-B14F-4D97-AF65-F5344CB8AC3E}">
        <p14:creationId xmlns:p14="http://schemas.microsoft.com/office/powerpoint/2010/main" val="229110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ee4c03cea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ee4c03ceae_0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1ee4c03ceae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fr"/>
              <a:t>11</a:t>
            </a:fld>
            <a:endParaRPr/>
          </a:p>
        </p:txBody>
      </p:sp>
    </p:spTree>
    <p:extLst>
      <p:ext uri="{BB962C8B-B14F-4D97-AF65-F5344CB8AC3E}">
        <p14:creationId xmlns:p14="http://schemas.microsoft.com/office/powerpoint/2010/main" val="364423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ee4c03ceae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ee4c03ceae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1ee4c03ceae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12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e4c03ceae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e4c03ceae_0_9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1ee4c03ceae_0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2A735E-1D6C-402D-5CC8-962E84354F1E}"/>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fr-CA"/>
          </a:p>
        </p:txBody>
      </p:sp>
      <p:sp>
        <p:nvSpPr>
          <p:cNvPr id="3" name="Sous-titre 2">
            <a:extLst>
              <a:ext uri="{FF2B5EF4-FFF2-40B4-BE49-F238E27FC236}">
                <a16:creationId xmlns:a16="http://schemas.microsoft.com/office/drawing/2014/main" id="{08EBA1CB-2743-634C-C57D-0C15882287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C454BB42-78AE-2818-87BC-FEFD40E59E1A}"/>
              </a:ext>
            </a:extLst>
          </p:cNvPr>
          <p:cNvSpPr>
            <a:spLocks noGrp="1"/>
          </p:cNvSpPr>
          <p:nvPr>
            <p:ph type="dt" sz="half" idx="10"/>
          </p:nvPr>
        </p:nvSpPr>
        <p:spPr/>
        <p:txBody>
          <a:bodyPr/>
          <a:lstStyle/>
          <a:p>
            <a:fld id="{7E82181F-918A-45D5-9830-A7BCF564CFA0}" type="datetimeFigureOut">
              <a:rPr lang="fr-CA" smtClean="0"/>
              <a:t>2024-07-03</a:t>
            </a:fld>
            <a:endParaRPr lang="fr-CA"/>
          </a:p>
        </p:txBody>
      </p:sp>
      <p:sp>
        <p:nvSpPr>
          <p:cNvPr id="5" name="Espace réservé du pied de page 4">
            <a:extLst>
              <a:ext uri="{FF2B5EF4-FFF2-40B4-BE49-F238E27FC236}">
                <a16:creationId xmlns:a16="http://schemas.microsoft.com/office/drawing/2014/main" id="{4DB07315-1D9C-FFD3-3041-E703E29E034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60E8598-09B0-0510-5194-31A07F5480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CA" smtClean="0"/>
              <a:t>‹N°›</a:t>
            </a:fld>
            <a:endParaRPr lang="fr-CA"/>
          </a:p>
        </p:txBody>
      </p:sp>
    </p:spTree>
    <p:extLst>
      <p:ext uri="{BB962C8B-B14F-4D97-AF65-F5344CB8AC3E}">
        <p14:creationId xmlns:p14="http://schemas.microsoft.com/office/powerpoint/2010/main" val="379113992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CCFA9-9029-8752-716D-26D9D50D296F}"/>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E6E7F56-6414-6CF2-4152-A6D584D8B9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A5F66AE-4EA4-E0B8-F3CF-B425112197BA}"/>
              </a:ext>
            </a:extLst>
          </p:cNvPr>
          <p:cNvSpPr>
            <a:spLocks noGrp="1"/>
          </p:cNvSpPr>
          <p:nvPr>
            <p:ph type="dt" sz="half" idx="10"/>
          </p:nvPr>
        </p:nvSpPr>
        <p:spPr/>
        <p:txBody>
          <a:bodyPr/>
          <a:lstStyle/>
          <a:p>
            <a:fld id="{7E82181F-918A-45D5-9830-A7BCF564CFA0}" type="datetimeFigureOut">
              <a:rPr lang="fr-CA" smtClean="0"/>
              <a:t>2024-07-03</a:t>
            </a:fld>
            <a:endParaRPr lang="fr-CA"/>
          </a:p>
        </p:txBody>
      </p:sp>
      <p:sp>
        <p:nvSpPr>
          <p:cNvPr id="5" name="Espace réservé du pied de page 4">
            <a:extLst>
              <a:ext uri="{FF2B5EF4-FFF2-40B4-BE49-F238E27FC236}">
                <a16:creationId xmlns:a16="http://schemas.microsoft.com/office/drawing/2014/main" id="{18827C76-0F28-D4EC-B6D2-E88F9B00C02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83DAB05-2681-A278-0647-45F4B802C62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CA" smtClean="0"/>
              <a:t>‹N°›</a:t>
            </a:fld>
            <a:endParaRPr lang="fr-CA"/>
          </a:p>
        </p:txBody>
      </p:sp>
    </p:spTree>
    <p:extLst>
      <p:ext uri="{BB962C8B-B14F-4D97-AF65-F5344CB8AC3E}">
        <p14:creationId xmlns:p14="http://schemas.microsoft.com/office/powerpoint/2010/main" val="8720216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5DB78E9-A6B1-BF17-2D2D-A46A8F2BEEDE}"/>
              </a:ext>
            </a:extLst>
          </p:cNvPr>
          <p:cNvSpPr>
            <a:spLocks noGrp="1"/>
          </p:cNvSpPr>
          <p:nvPr>
            <p:ph type="title" orient="vert"/>
          </p:nvPr>
        </p:nvSpPr>
        <p:spPr>
          <a:xfrm>
            <a:off x="6543675" y="273844"/>
            <a:ext cx="1971675" cy="4358879"/>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2D67C5E-EA2A-A1B9-A319-45A255D22145}"/>
              </a:ext>
            </a:extLst>
          </p:cNvPr>
          <p:cNvSpPr>
            <a:spLocks noGrp="1"/>
          </p:cNvSpPr>
          <p:nvPr>
            <p:ph type="body" orient="vert" idx="1"/>
          </p:nvPr>
        </p:nvSpPr>
        <p:spPr>
          <a:xfrm>
            <a:off x="628650" y="273844"/>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2D044B3-B8AE-5019-D750-1228CBD434A2}"/>
              </a:ext>
            </a:extLst>
          </p:cNvPr>
          <p:cNvSpPr>
            <a:spLocks noGrp="1"/>
          </p:cNvSpPr>
          <p:nvPr>
            <p:ph type="dt" sz="half" idx="10"/>
          </p:nvPr>
        </p:nvSpPr>
        <p:spPr/>
        <p:txBody>
          <a:bodyPr/>
          <a:lstStyle/>
          <a:p>
            <a:fld id="{7E82181F-918A-45D5-9830-A7BCF564CFA0}" type="datetimeFigureOut">
              <a:rPr lang="fr-CA" smtClean="0"/>
              <a:t>2024-07-03</a:t>
            </a:fld>
            <a:endParaRPr lang="fr-CA"/>
          </a:p>
        </p:txBody>
      </p:sp>
      <p:sp>
        <p:nvSpPr>
          <p:cNvPr id="5" name="Espace réservé du pied de page 4">
            <a:extLst>
              <a:ext uri="{FF2B5EF4-FFF2-40B4-BE49-F238E27FC236}">
                <a16:creationId xmlns:a16="http://schemas.microsoft.com/office/drawing/2014/main" id="{88B30333-4C31-4A72-21EB-C01FCBD7DA3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EE166C0-C170-447F-EF15-8A7D46D63EF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CA" smtClean="0"/>
              <a:t>‹N°›</a:t>
            </a:fld>
            <a:endParaRPr lang="fr-CA"/>
          </a:p>
        </p:txBody>
      </p:sp>
    </p:spTree>
    <p:extLst>
      <p:ext uri="{BB962C8B-B14F-4D97-AF65-F5344CB8AC3E}">
        <p14:creationId xmlns:p14="http://schemas.microsoft.com/office/powerpoint/2010/main" val="27039073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de section">
  <p:cSld name="1_Titre de section">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1200"/>
              </a:spcBef>
              <a:spcAft>
                <a:spcPts val="0"/>
              </a:spcAft>
              <a:buClr>
                <a:srgbClr val="888888"/>
              </a:buClr>
              <a:buSzPts val="1500"/>
              <a:buNone/>
              <a:defRPr sz="1500">
                <a:solidFill>
                  <a:srgbClr val="888888"/>
                </a:solidFill>
              </a:defRPr>
            </a:lvl2pPr>
            <a:lvl3pPr marL="1371600" lvl="2" indent="-228600" algn="l" rtl="0">
              <a:lnSpc>
                <a:spcPct val="90000"/>
              </a:lnSpc>
              <a:spcBef>
                <a:spcPts val="1200"/>
              </a:spcBef>
              <a:spcAft>
                <a:spcPts val="0"/>
              </a:spcAft>
              <a:buClr>
                <a:srgbClr val="888888"/>
              </a:buClr>
              <a:buSzPts val="1400"/>
              <a:buNone/>
              <a:defRPr sz="1400">
                <a:solidFill>
                  <a:srgbClr val="888888"/>
                </a:solidFill>
              </a:defRPr>
            </a:lvl3pPr>
            <a:lvl4pPr marL="1828800" lvl="3" indent="-228600" algn="l" rtl="0">
              <a:lnSpc>
                <a:spcPct val="90000"/>
              </a:lnSpc>
              <a:spcBef>
                <a:spcPts val="1200"/>
              </a:spcBef>
              <a:spcAft>
                <a:spcPts val="0"/>
              </a:spcAft>
              <a:buClr>
                <a:srgbClr val="888888"/>
              </a:buClr>
              <a:buSzPts val="1200"/>
              <a:buNone/>
              <a:defRPr sz="1200">
                <a:solidFill>
                  <a:srgbClr val="888888"/>
                </a:solidFill>
              </a:defRPr>
            </a:lvl4pPr>
            <a:lvl5pPr marL="2286000" lvl="4" indent="-228600" algn="l" rtl="0">
              <a:lnSpc>
                <a:spcPct val="90000"/>
              </a:lnSpc>
              <a:spcBef>
                <a:spcPts val="1200"/>
              </a:spcBef>
              <a:spcAft>
                <a:spcPts val="0"/>
              </a:spcAft>
              <a:buClr>
                <a:srgbClr val="888888"/>
              </a:buClr>
              <a:buSzPts val="1200"/>
              <a:buNone/>
              <a:defRPr sz="1200">
                <a:solidFill>
                  <a:srgbClr val="888888"/>
                </a:solidFill>
              </a:defRPr>
            </a:lvl5pPr>
            <a:lvl6pPr marL="2743200" lvl="5" indent="-228600" algn="l" rtl="0">
              <a:lnSpc>
                <a:spcPct val="90000"/>
              </a:lnSpc>
              <a:spcBef>
                <a:spcPts val="1200"/>
              </a:spcBef>
              <a:spcAft>
                <a:spcPts val="0"/>
              </a:spcAft>
              <a:buClr>
                <a:srgbClr val="888888"/>
              </a:buClr>
              <a:buSzPts val="1200"/>
              <a:buNone/>
              <a:defRPr sz="1200">
                <a:solidFill>
                  <a:srgbClr val="888888"/>
                </a:solidFill>
              </a:defRPr>
            </a:lvl6pPr>
            <a:lvl7pPr marL="3200400" lvl="6" indent="-228600" algn="l" rtl="0">
              <a:lnSpc>
                <a:spcPct val="90000"/>
              </a:lnSpc>
              <a:spcBef>
                <a:spcPts val="1200"/>
              </a:spcBef>
              <a:spcAft>
                <a:spcPts val="0"/>
              </a:spcAft>
              <a:buClr>
                <a:srgbClr val="888888"/>
              </a:buClr>
              <a:buSzPts val="1200"/>
              <a:buNone/>
              <a:defRPr sz="1200">
                <a:solidFill>
                  <a:srgbClr val="888888"/>
                </a:solidFill>
              </a:defRPr>
            </a:lvl7pPr>
            <a:lvl8pPr marL="3657600" lvl="7" indent="-228600" algn="l" rtl="0">
              <a:lnSpc>
                <a:spcPct val="90000"/>
              </a:lnSpc>
              <a:spcBef>
                <a:spcPts val="1200"/>
              </a:spcBef>
              <a:spcAft>
                <a:spcPts val="0"/>
              </a:spcAft>
              <a:buClr>
                <a:srgbClr val="888888"/>
              </a:buClr>
              <a:buSzPts val="1200"/>
              <a:buNone/>
              <a:defRPr sz="1200">
                <a:solidFill>
                  <a:srgbClr val="888888"/>
                </a:solidFill>
              </a:defRPr>
            </a:lvl8pPr>
            <a:lvl9pPr marL="4114800" lvl="8" indent="-228600" algn="l" rtl="0">
              <a:lnSpc>
                <a:spcPct val="90000"/>
              </a:lnSpc>
              <a:spcBef>
                <a:spcPts val="1200"/>
              </a:spcBef>
              <a:spcAft>
                <a:spcPts val="1200"/>
              </a:spcAft>
              <a:buClr>
                <a:srgbClr val="888888"/>
              </a:buClr>
              <a:buSzPts val="1200"/>
              <a:buNone/>
              <a:defRPr sz="1200">
                <a:solidFill>
                  <a:srgbClr val="888888"/>
                </a:solidFill>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2780619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171951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ED9AB-E297-7844-8BE5-703295A2504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17166D0-DCA3-1079-B2EF-2E863F932C4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96ED787-2418-F29E-42EC-CD10D6430A45}"/>
              </a:ext>
            </a:extLst>
          </p:cNvPr>
          <p:cNvSpPr>
            <a:spLocks noGrp="1"/>
          </p:cNvSpPr>
          <p:nvPr>
            <p:ph type="dt" sz="half" idx="10"/>
          </p:nvPr>
        </p:nvSpPr>
        <p:spPr/>
        <p:txBody>
          <a:bodyPr/>
          <a:lstStyle/>
          <a:p>
            <a:endParaRPr lang="fr-CA"/>
          </a:p>
        </p:txBody>
      </p:sp>
      <p:sp>
        <p:nvSpPr>
          <p:cNvPr id="5" name="Espace réservé du pied de page 4">
            <a:extLst>
              <a:ext uri="{FF2B5EF4-FFF2-40B4-BE49-F238E27FC236}">
                <a16:creationId xmlns:a16="http://schemas.microsoft.com/office/drawing/2014/main" id="{3B1A67AA-8079-13EB-2246-72A598559BE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FDAB777-63B2-762F-2CB5-28FA037F78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CA" smtClean="0"/>
              <a:t>‹N°›</a:t>
            </a:fld>
            <a:endParaRPr lang="fr-CA"/>
          </a:p>
        </p:txBody>
      </p:sp>
    </p:spTree>
    <p:extLst>
      <p:ext uri="{BB962C8B-B14F-4D97-AF65-F5344CB8AC3E}">
        <p14:creationId xmlns:p14="http://schemas.microsoft.com/office/powerpoint/2010/main" val="343131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20E5CF-4C38-3B76-80D4-BB0F9201FA2D}"/>
              </a:ext>
            </a:extLst>
          </p:cNvPr>
          <p:cNvSpPr>
            <a:spLocks noGrp="1"/>
          </p:cNvSpPr>
          <p:nvPr>
            <p:ph type="title"/>
          </p:nvPr>
        </p:nvSpPr>
        <p:spPr>
          <a:xfrm>
            <a:off x="623888" y="1282304"/>
            <a:ext cx="7886700" cy="2139553"/>
          </a:xfrm>
        </p:spPr>
        <p:txBody>
          <a:bodyPr anchor="b"/>
          <a:lstStyle>
            <a:lvl1pPr>
              <a:defRPr sz="45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94CAEE17-3302-DCB5-8AA2-3180F6B8CEE1}"/>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2742F5C-FD2B-75DD-7204-CA1F7BB23F7E}"/>
              </a:ext>
            </a:extLst>
          </p:cNvPr>
          <p:cNvSpPr>
            <a:spLocks noGrp="1"/>
          </p:cNvSpPr>
          <p:nvPr>
            <p:ph type="dt" sz="half" idx="10"/>
          </p:nvPr>
        </p:nvSpPr>
        <p:spPr/>
        <p:txBody>
          <a:bodyPr/>
          <a:lstStyle/>
          <a:p>
            <a:endParaRPr lang="fr-CA"/>
          </a:p>
        </p:txBody>
      </p:sp>
      <p:sp>
        <p:nvSpPr>
          <p:cNvPr id="5" name="Espace réservé du pied de page 4">
            <a:extLst>
              <a:ext uri="{FF2B5EF4-FFF2-40B4-BE49-F238E27FC236}">
                <a16:creationId xmlns:a16="http://schemas.microsoft.com/office/drawing/2014/main" id="{A0083517-E3DA-8A17-1FF3-47B8FA2AE80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67AA38B-8B59-CE48-FFE6-F7EBCB72533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CA" smtClean="0"/>
              <a:t>‹N°›</a:t>
            </a:fld>
            <a:endParaRPr lang="fr-CA"/>
          </a:p>
        </p:txBody>
      </p:sp>
    </p:spTree>
    <p:extLst>
      <p:ext uri="{BB962C8B-B14F-4D97-AF65-F5344CB8AC3E}">
        <p14:creationId xmlns:p14="http://schemas.microsoft.com/office/powerpoint/2010/main" val="135009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ACA6A-2674-4C0A-80C3-9B839F90494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684AF76-7B25-236C-F0AA-5610AB574EFC}"/>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E9DA23AF-52B4-6D24-AD1F-CF6F01D16E94}"/>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3CC4CEC1-7F52-1565-A135-A8F116006370}"/>
              </a:ext>
            </a:extLst>
          </p:cNvPr>
          <p:cNvSpPr>
            <a:spLocks noGrp="1"/>
          </p:cNvSpPr>
          <p:nvPr>
            <p:ph type="dt" sz="half" idx="10"/>
          </p:nvPr>
        </p:nvSpPr>
        <p:spPr/>
        <p:txBody>
          <a:bodyPr/>
          <a:lstStyle/>
          <a:p>
            <a:fld id="{7E82181F-918A-45D5-9830-A7BCF564CFA0}" type="datetimeFigureOut">
              <a:rPr lang="fr-CA" smtClean="0"/>
              <a:t>2024-07-03</a:t>
            </a:fld>
            <a:endParaRPr lang="fr-CA"/>
          </a:p>
        </p:txBody>
      </p:sp>
      <p:sp>
        <p:nvSpPr>
          <p:cNvPr id="6" name="Espace réservé du pied de page 5">
            <a:extLst>
              <a:ext uri="{FF2B5EF4-FFF2-40B4-BE49-F238E27FC236}">
                <a16:creationId xmlns:a16="http://schemas.microsoft.com/office/drawing/2014/main" id="{E2939A08-D629-57B5-5458-F8C3D43E1FD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E3B6CA9-BFAF-EA6A-03FA-23AA5BB76E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CA" smtClean="0"/>
              <a:t>‹N°›</a:t>
            </a:fld>
            <a:endParaRPr lang="fr-CA"/>
          </a:p>
        </p:txBody>
      </p:sp>
    </p:spTree>
    <p:extLst>
      <p:ext uri="{BB962C8B-B14F-4D97-AF65-F5344CB8AC3E}">
        <p14:creationId xmlns:p14="http://schemas.microsoft.com/office/powerpoint/2010/main" val="10399830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8CDDA-F094-9824-8818-4B1F2AB32FC0}"/>
              </a:ext>
            </a:extLst>
          </p:cNvPr>
          <p:cNvSpPr>
            <a:spLocks noGrp="1"/>
          </p:cNvSpPr>
          <p:nvPr>
            <p:ph type="title"/>
          </p:nvPr>
        </p:nvSpPr>
        <p:spPr>
          <a:xfrm>
            <a:off x="629841" y="273844"/>
            <a:ext cx="7886700" cy="994172"/>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01CF466E-C689-CFBD-C661-9D12CE5D17B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E247DA9-F405-BFE9-51CD-960666C2DD59}"/>
              </a:ext>
            </a:extLst>
          </p:cNvPr>
          <p:cNvSpPr>
            <a:spLocks noGrp="1"/>
          </p:cNvSpPr>
          <p:nvPr>
            <p:ph sz="half" idx="2"/>
          </p:nvPr>
        </p:nvSpPr>
        <p:spPr>
          <a:xfrm>
            <a:off x="629842"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29DD521E-08E6-BF02-A66A-F3C3705EF34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B8DCD0-DFB3-DD84-131D-657316671FFA}"/>
              </a:ext>
            </a:extLst>
          </p:cNvPr>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0A71A5A0-E8CE-B907-DCFC-B2505E0D4D03}"/>
              </a:ext>
            </a:extLst>
          </p:cNvPr>
          <p:cNvSpPr>
            <a:spLocks noGrp="1"/>
          </p:cNvSpPr>
          <p:nvPr>
            <p:ph type="dt" sz="half" idx="10"/>
          </p:nvPr>
        </p:nvSpPr>
        <p:spPr/>
        <p:txBody>
          <a:bodyPr/>
          <a:lstStyle/>
          <a:p>
            <a:fld id="{7E82181F-918A-45D5-9830-A7BCF564CFA0}" type="datetimeFigureOut">
              <a:rPr lang="fr-CA" smtClean="0"/>
              <a:t>2024-07-03</a:t>
            </a:fld>
            <a:endParaRPr lang="fr-CA"/>
          </a:p>
        </p:txBody>
      </p:sp>
      <p:sp>
        <p:nvSpPr>
          <p:cNvPr id="8" name="Espace réservé du pied de page 7">
            <a:extLst>
              <a:ext uri="{FF2B5EF4-FFF2-40B4-BE49-F238E27FC236}">
                <a16:creationId xmlns:a16="http://schemas.microsoft.com/office/drawing/2014/main" id="{0E9B7261-D22C-7C69-27D3-B9C3C7C201CB}"/>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6809FC24-F378-E367-F538-1A533CC36C8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CA" smtClean="0"/>
              <a:t>‹N°›</a:t>
            </a:fld>
            <a:endParaRPr lang="fr-CA"/>
          </a:p>
        </p:txBody>
      </p:sp>
    </p:spTree>
    <p:extLst>
      <p:ext uri="{BB962C8B-B14F-4D97-AF65-F5344CB8AC3E}">
        <p14:creationId xmlns:p14="http://schemas.microsoft.com/office/powerpoint/2010/main" val="36411942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C46C08-2199-D6DC-7543-DDC3320726D4}"/>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E0D31C52-8FD9-A44A-4BC3-5C5B9B3BEAF2}"/>
              </a:ext>
            </a:extLst>
          </p:cNvPr>
          <p:cNvSpPr>
            <a:spLocks noGrp="1"/>
          </p:cNvSpPr>
          <p:nvPr>
            <p:ph type="dt" sz="half" idx="10"/>
          </p:nvPr>
        </p:nvSpPr>
        <p:spPr/>
        <p:txBody>
          <a:bodyPr/>
          <a:lstStyle/>
          <a:p>
            <a:fld id="{7E82181F-918A-45D5-9830-A7BCF564CFA0}" type="datetimeFigureOut">
              <a:rPr lang="fr-CA" smtClean="0"/>
              <a:t>2024-07-03</a:t>
            </a:fld>
            <a:endParaRPr lang="fr-CA"/>
          </a:p>
        </p:txBody>
      </p:sp>
      <p:sp>
        <p:nvSpPr>
          <p:cNvPr id="4" name="Espace réservé du pied de page 3">
            <a:extLst>
              <a:ext uri="{FF2B5EF4-FFF2-40B4-BE49-F238E27FC236}">
                <a16:creationId xmlns:a16="http://schemas.microsoft.com/office/drawing/2014/main" id="{D047C149-1DD8-EF0E-A4DE-3A91660D0C7F}"/>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5C8BF572-838C-9EFD-1AB4-5C166A44A4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CA" smtClean="0"/>
              <a:t>‹N°›</a:t>
            </a:fld>
            <a:endParaRPr lang="fr-CA"/>
          </a:p>
        </p:txBody>
      </p:sp>
    </p:spTree>
    <p:extLst>
      <p:ext uri="{BB962C8B-B14F-4D97-AF65-F5344CB8AC3E}">
        <p14:creationId xmlns:p14="http://schemas.microsoft.com/office/powerpoint/2010/main" val="78258097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3663857-E09A-03BA-F304-004B3E419192}"/>
              </a:ext>
            </a:extLst>
          </p:cNvPr>
          <p:cNvSpPr>
            <a:spLocks noGrp="1"/>
          </p:cNvSpPr>
          <p:nvPr>
            <p:ph type="dt" sz="half" idx="10"/>
          </p:nvPr>
        </p:nvSpPr>
        <p:spPr/>
        <p:txBody>
          <a:bodyPr/>
          <a:lstStyle/>
          <a:p>
            <a:fld id="{7E82181F-918A-45D5-9830-A7BCF564CFA0}" type="datetimeFigureOut">
              <a:rPr lang="fr-CA" smtClean="0"/>
              <a:t>2024-07-03</a:t>
            </a:fld>
            <a:endParaRPr lang="fr-CA"/>
          </a:p>
        </p:txBody>
      </p:sp>
      <p:sp>
        <p:nvSpPr>
          <p:cNvPr id="3" name="Espace réservé du pied de page 2">
            <a:extLst>
              <a:ext uri="{FF2B5EF4-FFF2-40B4-BE49-F238E27FC236}">
                <a16:creationId xmlns:a16="http://schemas.microsoft.com/office/drawing/2014/main" id="{BDCA6669-FA14-F572-EA94-FFDFBD36C31E}"/>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B4240A5-A088-F7D7-C3E2-6B08D78914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CA" smtClean="0"/>
              <a:t>‹N°›</a:t>
            </a:fld>
            <a:endParaRPr lang="fr-CA"/>
          </a:p>
        </p:txBody>
      </p:sp>
    </p:spTree>
    <p:extLst>
      <p:ext uri="{BB962C8B-B14F-4D97-AF65-F5344CB8AC3E}">
        <p14:creationId xmlns:p14="http://schemas.microsoft.com/office/powerpoint/2010/main" val="141551695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C6F34-D52D-8D43-C16F-A54BEA3BDF6E}"/>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83011DD8-16DF-8053-4693-903B15AAC6E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8A837AE4-010F-421F-6E99-79C50BB4F0A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1A9A52-57C0-9DCF-E112-9D37197F4095}"/>
              </a:ext>
            </a:extLst>
          </p:cNvPr>
          <p:cNvSpPr>
            <a:spLocks noGrp="1"/>
          </p:cNvSpPr>
          <p:nvPr>
            <p:ph type="dt" sz="half" idx="10"/>
          </p:nvPr>
        </p:nvSpPr>
        <p:spPr/>
        <p:txBody>
          <a:bodyPr/>
          <a:lstStyle/>
          <a:p>
            <a:fld id="{7E82181F-918A-45D5-9830-A7BCF564CFA0}" type="datetimeFigureOut">
              <a:rPr lang="fr-CA" smtClean="0"/>
              <a:t>2024-07-03</a:t>
            </a:fld>
            <a:endParaRPr lang="fr-CA"/>
          </a:p>
        </p:txBody>
      </p:sp>
      <p:sp>
        <p:nvSpPr>
          <p:cNvPr id="6" name="Espace réservé du pied de page 5">
            <a:extLst>
              <a:ext uri="{FF2B5EF4-FFF2-40B4-BE49-F238E27FC236}">
                <a16:creationId xmlns:a16="http://schemas.microsoft.com/office/drawing/2014/main" id="{AED85249-DF00-1AA2-0DA3-7BE545AFA6B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9D07621-0273-8674-6777-7F1B7DD0D6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CA" smtClean="0"/>
              <a:t>‹N°›</a:t>
            </a:fld>
            <a:endParaRPr lang="fr-CA"/>
          </a:p>
        </p:txBody>
      </p:sp>
    </p:spTree>
    <p:extLst>
      <p:ext uri="{BB962C8B-B14F-4D97-AF65-F5344CB8AC3E}">
        <p14:creationId xmlns:p14="http://schemas.microsoft.com/office/powerpoint/2010/main" val="4474559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F0CF4E-1A9B-DC18-D3C4-65902846245D}"/>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E2496AF5-FAD0-D09B-6E59-F8AAAE47807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CA"/>
          </a:p>
        </p:txBody>
      </p:sp>
      <p:sp>
        <p:nvSpPr>
          <p:cNvPr id="4" name="Espace réservé du texte 3">
            <a:extLst>
              <a:ext uri="{FF2B5EF4-FFF2-40B4-BE49-F238E27FC236}">
                <a16:creationId xmlns:a16="http://schemas.microsoft.com/office/drawing/2014/main" id="{9D957A55-F9C3-2159-8FCE-7A20A5E6B39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C235719-4FF7-A1E0-10C7-E7F79830AFC9}"/>
              </a:ext>
            </a:extLst>
          </p:cNvPr>
          <p:cNvSpPr>
            <a:spLocks noGrp="1"/>
          </p:cNvSpPr>
          <p:nvPr>
            <p:ph type="dt" sz="half" idx="10"/>
          </p:nvPr>
        </p:nvSpPr>
        <p:spPr/>
        <p:txBody>
          <a:bodyPr/>
          <a:lstStyle/>
          <a:p>
            <a:fld id="{7E82181F-918A-45D5-9830-A7BCF564CFA0}" type="datetimeFigureOut">
              <a:rPr lang="fr-CA" smtClean="0"/>
              <a:t>2024-07-03</a:t>
            </a:fld>
            <a:endParaRPr lang="fr-CA"/>
          </a:p>
        </p:txBody>
      </p:sp>
      <p:sp>
        <p:nvSpPr>
          <p:cNvPr id="6" name="Espace réservé du pied de page 5">
            <a:extLst>
              <a:ext uri="{FF2B5EF4-FFF2-40B4-BE49-F238E27FC236}">
                <a16:creationId xmlns:a16="http://schemas.microsoft.com/office/drawing/2014/main" id="{0219F835-B793-8772-6FB4-1099A83BAF01}"/>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1849D79-02E2-E411-AA95-B71A28A4CC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CA" smtClean="0"/>
              <a:t>‹N°›</a:t>
            </a:fld>
            <a:endParaRPr lang="fr-CA"/>
          </a:p>
        </p:txBody>
      </p:sp>
    </p:spTree>
    <p:extLst>
      <p:ext uri="{BB962C8B-B14F-4D97-AF65-F5344CB8AC3E}">
        <p14:creationId xmlns:p14="http://schemas.microsoft.com/office/powerpoint/2010/main" val="34785878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8B88CBF-9A55-E4C7-FF0C-0CC5B732D27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43910EF6-43A6-913A-5DEA-F157BE2A37B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B715C8F-A6C0-7785-2299-3D3503A6F99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7E82181F-918A-45D5-9830-A7BCF564CFA0}" type="datetimeFigureOut">
              <a:rPr lang="fr-CA" smtClean="0"/>
              <a:t>2024-07-03</a:t>
            </a:fld>
            <a:endParaRPr lang="fr-CA"/>
          </a:p>
        </p:txBody>
      </p:sp>
      <p:sp>
        <p:nvSpPr>
          <p:cNvPr id="5" name="Espace réservé du pied de page 4">
            <a:extLst>
              <a:ext uri="{FF2B5EF4-FFF2-40B4-BE49-F238E27FC236}">
                <a16:creationId xmlns:a16="http://schemas.microsoft.com/office/drawing/2014/main" id="{5B7E629F-0FF0-68E7-8C2F-8B13EB0A3B9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94DAA22-53BB-E279-BFCC-72647998B60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marL="0" lvl="0" indent="0" algn="r" rtl="0">
              <a:spcBef>
                <a:spcPts val="0"/>
              </a:spcBef>
              <a:spcAft>
                <a:spcPts val="0"/>
              </a:spcAft>
              <a:buNone/>
            </a:pPr>
            <a:fld id="{00000000-1234-1234-1234-123412341234}" type="slidenum">
              <a:rPr lang="fr-CA" smtClean="0"/>
              <a:t>‹N°›</a:t>
            </a:fld>
            <a:endParaRPr lang="fr-CA"/>
          </a:p>
        </p:txBody>
      </p:sp>
    </p:spTree>
    <p:extLst>
      <p:ext uri="{BB962C8B-B14F-4D97-AF65-F5344CB8AC3E}">
        <p14:creationId xmlns:p14="http://schemas.microsoft.com/office/powerpoint/2010/main" val="42610745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notesSlide" Target="../notesSlides/notesSlide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slideLayout" Target="../slideLayouts/slideLayout2.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s>
</file>

<file path=ppt/slides/_rels/slide11.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notesSlide" Target="../notesSlides/notesSlide7.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microsoft.com/office/2007/relationships/diagramDrawing" Target="../diagrams/drawing4.xml"/><Relationship Id="rId3" Type="http://schemas.openxmlformats.org/officeDocument/2006/relationships/tags" Target="../tags/tag83.xml"/><Relationship Id="rId7" Type="http://schemas.openxmlformats.org/officeDocument/2006/relationships/slideLayout" Target="../slideLayouts/slideLayout2.xml"/><Relationship Id="rId12" Type="http://schemas.openxmlformats.org/officeDocument/2006/relationships/diagramColors" Target="../diagrams/colors4.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diagramQuickStyle" Target="../diagrams/quickStyle4.xml"/><Relationship Id="rId5" Type="http://schemas.openxmlformats.org/officeDocument/2006/relationships/tags" Target="../tags/tag85.xml"/><Relationship Id="rId10" Type="http://schemas.openxmlformats.org/officeDocument/2006/relationships/diagramLayout" Target="../diagrams/layout4.xml"/><Relationship Id="rId4" Type="http://schemas.openxmlformats.org/officeDocument/2006/relationships/tags" Target="../tags/tag84.xml"/><Relationship Id="rId9"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microsoft.com/office/2007/relationships/diagramDrawing" Target="../diagrams/drawing5.xml"/><Relationship Id="rId3" Type="http://schemas.openxmlformats.org/officeDocument/2006/relationships/tags" Target="../tags/tag89.xml"/><Relationship Id="rId7" Type="http://schemas.openxmlformats.org/officeDocument/2006/relationships/slideLayout" Target="../slideLayouts/slideLayout2.xml"/><Relationship Id="rId12" Type="http://schemas.openxmlformats.org/officeDocument/2006/relationships/diagramColors" Target="../diagrams/colors5.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diagramQuickStyle" Target="../diagrams/quickStyle5.xml"/><Relationship Id="rId5" Type="http://schemas.openxmlformats.org/officeDocument/2006/relationships/tags" Target="../tags/tag91.xml"/><Relationship Id="rId10" Type="http://schemas.openxmlformats.org/officeDocument/2006/relationships/diagramLayout" Target="../diagrams/layout5.xml"/><Relationship Id="rId4" Type="http://schemas.openxmlformats.org/officeDocument/2006/relationships/tags" Target="../tags/tag90.xml"/><Relationship Id="rId9"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10" Type="http://schemas.openxmlformats.org/officeDocument/2006/relationships/notesSlide" Target="../notesSlides/notesSlide10.xml"/><Relationship Id="rId4" Type="http://schemas.openxmlformats.org/officeDocument/2006/relationships/tags" Target="../tags/tag96.xml"/><Relationship Id="rId9"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tags" Target="../tags/tag103.xml"/><Relationship Id="rId7" Type="http://schemas.openxmlformats.org/officeDocument/2006/relationships/diagramData" Target="../diagrams/data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11.xml"/><Relationship Id="rId11" Type="http://schemas.microsoft.com/office/2007/relationships/diagramDrawing" Target="../diagrams/drawing7.xml"/><Relationship Id="rId5" Type="http://schemas.openxmlformats.org/officeDocument/2006/relationships/slideLayout" Target="../slideLayouts/slideLayout2.xml"/><Relationship Id="rId10" Type="http://schemas.openxmlformats.org/officeDocument/2006/relationships/diagramColors" Target="../diagrams/colors7.xml"/><Relationship Id="rId4" Type="http://schemas.openxmlformats.org/officeDocument/2006/relationships/tags" Target="../tags/tag104.xml"/><Relationship Id="rId9"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7.xml"/><Relationship Id="rId7"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diagramColors" Target="../diagrams/colors1.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diagramQuickStyle" Target="../diagrams/quickStyle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diagramLayout" Target="../diagrams/layout1.xml"/><Relationship Id="rId5" Type="http://schemas.openxmlformats.org/officeDocument/2006/relationships/tags" Target="../tags/tag7.xml"/><Relationship Id="rId10" Type="http://schemas.openxmlformats.org/officeDocument/2006/relationships/diagramData" Target="../diagrams/data1.xml"/><Relationship Id="rId4" Type="http://schemas.openxmlformats.org/officeDocument/2006/relationships/tags" Target="../tags/tag6.xml"/><Relationship Id="rId9" Type="http://schemas.openxmlformats.org/officeDocument/2006/relationships/slideLayout" Target="../slideLayouts/slideLayout13.xml"/><Relationship Id="rId14" Type="http://schemas.microsoft.com/office/2007/relationships/diagramDrawing" Target="../diagrams/drawin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3.xml"/><Relationship Id="rId7"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s/_rels/slide5.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diagramQuickStyle" Target="../diagrams/quickStyle2.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diagramLayout" Target="../diagrams/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diagramData" Target="../diagrams/data2.xml"/><Relationship Id="rId5" Type="http://schemas.openxmlformats.org/officeDocument/2006/relationships/tags" Target="../tags/tag21.xml"/><Relationship Id="rId15" Type="http://schemas.microsoft.com/office/2007/relationships/diagramDrawing" Target="../diagrams/drawing2.xml"/><Relationship Id="rId10" Type="http://schemas.openxmlformats.org/officeDocument/2006/relationships/notesSlide" Target="../notesSlides/notesSlide2.xml"/><Relationship Id="rId4" Type="http://schemas.openxmlformats.org/officeDocument/2006/relationships/tags" Target="../tags/tag20.xml"/><Relationship Id="rId9" Type="http://schemas.openxmlformats.org/officeDocument/2006/relationships/slideLayout" Target="../slideLayouts/slideLayout2.xml"/><Relationship Id="rId14"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tags" Target="../tags/tag33.xml"/></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diagramQuickStyle" Target="../diagrams/quickStyle3.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diagramLayout" Target="../diagrams/layout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diagramData" Target="../diagrams/data3.xml"/><Relationship Id="rId5" Type="http://schemas.openxmlformats.org/officeDocument/2006/relationships/tags" Target="../tags/tag38.xml"/><Relationship Id="rId15" Type="http://schemas.microsoft.com/office/2007/relationships/diagramDrawing" Target="../diagrams/drawing3.xml"/><Relationship Id="rId10" Type="http://schemas.openxmlformats.org/officeDocument/2006/relationships/notesSlide" Target="../notesSlides/notesSlide3.xml"/><Relationship Id="rId4" Type="http://schemas.openxmlformats.org/officeDocument/2006/relationships/tags" Target="../tags/tag37.xml"/><Relationship Id="rId9" Type="http://schemas.openxmlformats.org/officeDocument/2006/relationships/slideLayout" Target="../slideLayouts/slideLayout2.xml"/><Relationship Id="rId14"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8" Type="http://schemas.openxmlformats.org/officeDocument/2006/relationships/tags" Target="../tags/tag49.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notesSlide" Target="../notesSlides/notesSlide4.xml"/><Relationship Id="rId5" Type="http://schemas.openxmlformats.org/officeDocument/2006/relationships/tags" Target="../tags/tag46.xml"/><Relationship Id="rId10"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tags" Target="../tags/tag50.xml"/></Relationships>
</file>

<file path=ppt/slides/_rels/slide9.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notesSlide" Target="../notesSlides/notesSlide5.xml"/><Relationship Id="rId5" Type="http://schemas.openxmlformats.org/officeDocument/2006/relationships/tags" Target="../tags/tag55.xml"/><Relationship Id="rId10" Type="http://schemas.openxmlformats.org/officeDocument/2006/relationships/slideLayout" Target="../slideLayouts/slideLayout2.xml"/><Relationship Id="rId4" Type="http://schemas.openxmlformats.org/officeDocument/2006/relationships/tags" Target="../tags/tag54.xml"/><Relationship Id="rId9" Type="http://schemas.openxmlformats.org/officeDocument/2006/relationships/tags" Target="../tags/tag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3" name="Image 2" descr="Une image contenant texte, capture d’écran, logo, Police&#10;&#10;Description générée automatiquement">
            <a:extLst>
              <a:ext uri="{FF2B5EF4-FFF2-40B4-BE49-F238E27FC236}">
                <a16:creationId xmlns:a16="http://schemas.microsoft.com/office/drawing/2014/main" id="{D340C5E9-6713-FC9D-7B1B-10AEBB228DA2}"/>
              </a:ext>
            </a:extLst>
          </p:cNvPr>
          <p:cNvPicPr>
            <a:picLocks noChangeAspect="1"/>
          </p:cNvPicPr>
          <p:nvPr>
            <p:custDataLst>
              <p:tags r:id="rId1"/>
            </p:custDataLst>
          </p:nvPr>
        </p:nvPicPr>
        <p:blipFill>
          <a:blip r:embed="rId5"/>
          <a:stretch>
            <a:fillRect/>
          </a:stretch>
        </p:blipFill>
        <p:spPr>
          <a:xfrm>
            <a:off x="0" y="0"/>
            <a:ext cx="9144000" cy="5143500"/>
          </a:xfrm>
          <a:prstGeom prst="rect">
            <a:avLst/>
          </a:prstGeom>
        </p:spPr>
      </p:pic>
      <p:pic>
        <p:nvPicPr>
          <p:cNvPr id="69" name="Google Shape;69;p15"/>
          <p:cNvPicPr preferRelativeResize="0"/>
          <p:nvPr>
            <p:custDataLst>
              <p:tags r:id="rId2"/>
            </p:custDataLst>
          </p:nvPr>
        </p:nvPicPr>
        <p:blipFill rotWithShape="1">
          <a:blip r:embed="rId6">
            <a:alphaModFix/>
          </a:blip>
          <a:srcRect t="33557" r="-1533" b="31628"/>
          <a:stretch/>
        </p:blipFill>
        <p:spPr>
          <a:xfrm>
            <a:off x="5012555" y="4376837"/>
            <a:ext cx="1285875" cy="5082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342900" y="6361"/>
            <a:ext cx="2676207" cy="51435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Shape 130">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Rectangle 132">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16200000">
            <a:off x="-119674" y="1994553"/>
            <a:ext cx="3266696" cy="3030557"/>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9"/>
          <p:cNvSpPr txBox="1">
            <a:spLocks noGrp="1"/>
          </p:cNvSpPr>
          <p:nvPr>
            <p:ph type="title"/>
            <p:custDataLst>
              <p:tags r:id="rId6"/>
            </p:custDataLst>
          </p:nvPr>
        </p:nvSpPr>
        <p:spPr>
          <a:xfrm>
            <a:off x="496635" y="2146853"/>
            <a:ext cx="2281352" cy="2180851"/>
          </a:xfrm>
          <a:prstGeom prst="rect">
            <a:avLst/>
          </a:prstGeom>
        </p:spPr>
        <p:txBody>
          <a:bodyPr spcFirstLastPara="1" vert="horz" lIns="91440" tIns="45720" rIns="91440" bIns="45720" rtlCol="0" anchor="t" anchorCtr="0">
            <a:normAutofit/>
          </a:bodyPr>
          <a:lstStyle/>
          <a:p>
            <a:pPr marL="0" lvl="0" indent="0" algn="ctr" defTabSz="914400">
              <a:spcAft>
                <a:spcPts val="0"/>
              </a:spcAft>
            </a:pPr>
            <a:r>
              <a:rPr lang="en-US" sz="3600" dirty="0" err="1">
                <a:solidFill>
                  <a:srgbClr val="FFFFFF"/>
                </a:solidFill>
              </a:rPr>
              <a:t>Maintien</a:t>
            </a:r>
            <a:r>
              <a:rPr lang="en-US" sz="3600" dirty="0">
                <a:solidFill>
                  <a:srgbClr val="FFFFFF"/>
                </a:solidFill>
              </a:rPr>
              <a:t> 2010</a:t>
            </a:r>
            <a:br>
              <a:rPr lang="en-US" sz="3600" dirty="0">
                <a:solidFill>
                  <a:srgbClr val="FFFFFF"/>
                </a:solidFill>
              </a:rPr>
            </a:br>
            <a:r>
              <a:rPr lang="en-US" sz="3600" dirty="0">
                <a:solidFill>
                  <a:srgbClr val="FFFFFF"/>
                </a:solidFill>
              </a:rPr>
              <a:t>2015</a:t>
            </a:r>
            <a:br>
              <a:rPr lang="en-US" sz="3600" dirty="0">
                <a:solidFill>
                  <a:srgbClr val="FFFFFF"/>
                </a:solidFill>
              </a:rPr>
            </a:br>
            <a:r>
              <a:rPr lang="en-US" sz="3600" dirty="0">
                <a:solidFill>
                  <a:srgbClr val="FFFFFF"/>
                </a:solidFill>
              </a:rPr>
              <a:t>2020</a:t>
            </a:r>
          </a:p>
        </p:txBody>
      </p:sp>
      <p:grpSp>
        <p:nvGrpSpPr>
          <p:cNvPr id="98" name="Google Shape;98;p19"/>
          <p:cNvGrpSpPr/>
          <p:nvPr>
            <p:custDataLst>
              <p:tags r:id="rId7"/>
            </p:custDataLst>
          </p:nvPr>
        </p:nvGrpSpPr>
        <p:grpSpPr>
          <a:xfrm>
            <a:off x="3362007" y="661189"/>
            <a:ext cx="5674369" cy="1080000"/>
            <a:chOff x="2283025" y="2322568"/>
            <a:chExt cx="5267950" cy="643500"/>
          </a:xfrm>
        </p:grpSpPr>
        <p:sp>
          <p:nvSpPr>
            <p:cNvPr id="99" name="Google Shape;99;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0" name="Google Shape;100;p19"/>
            <p:cNvSpPr/>
            <p:nvPr/>
          </p:nvSpPr>
          <p:spPr>
            <a:xfrm flipH="1">
              <a:off x="2283025" y="2322575"/>
              <a:ext cx="1844400" cy="642600"/>
            </a:xfrm>
            <a:prstGeom prst="rect">
              <a:avLst/>
            </a:prstGeom>
            <a:solidFill>
              <a:srgbClr val="3FD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1" name="Google Shape;101;p19"/>
            <p:cNvSpPr/>
            <p:nvPr/>
          </p:nvSpPr>
          <p:spPr>
            <a:xfrm rot="-5400000">
              <a:off x="3501574" y="1934671"/>
              <a:ext cx="643356" cy="1419149"/>
            </a:xfrm>
            <a:prstGeom prst="flowChartOffpageConnector">
              <a:avLst/>
            </a:prstGeom>
            <a:solidFill>
              <a:srgbClr val="3FD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2" name="Google Shape;102;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defTabSz="374904">
                <a:lnSpc>
                  <a:spcPct val="115000"/>
                </a:lnSpc>
                <a:spcAft>
                  <a:spcPts val="600"/>
                </a:spcAft>
              </a:pPr>
              <a:r>
                <a:rPr lang="fr" sz="1200" kern="1200">
                  <a:latin typeface="Roboto Medium"/>
                  <a:ea typeface="Roboto Medium"/>
                  <a:cs typeface="Roboto Medium"/>
                  <a:sym typeface="Roboto Medium"/>
                </a:rPr>
                <a:t>Agent admin  classe 1</a:t>
              </a:r>
              <a:endParaRPr sz="1200">
                <a:latin typeface="Roboto"/>
                <a:ea typeface="Roboto"/>
                <a:cs typeface="Roboto"/>
                <a:sym typeface="Roboto"/>
              </a:endParaRPr>
            </a:p>
          </p:txBody>
        </p:sp>
        <p:sp>
          <p:nvSpPr>
            <p:cNvPr id="105" name="Google Shape;105;p19"/>
            <p:cNvSpPr/>
            <p:nvPr/>
          </p:nvSpPr>
          <p:spPr>
            <a:xfrm>
              <a:off x="4387849" y="2323750"/>
              <a:ext cx="3163125" cy="642300"/>
            </a:xfrm>
            <a:prstGeom prst="rect">
              <a:avLst/>
            </a:prstGeom>
            <a:noFill/>
            <a:ln>
              <a:noFill/>
            </a:ln>
          </p:spPr>
          <p:txBody>
            <a:bodyPr spcFirstLastPara="1" wrap="square" lIns="91425" tIns="91425" rIns="91425" bIns="91425" anchor="ctr" anchorCtr="0">
              <a:noAutofit/>
            </a:bodyPr>
            <a:lstStyle/>
            <a:p>
              <a:pPr marL="218408" indent="-171450" defTabSz="270480">
                <a:lnSpc>
                  <a:spcPct val="115000"/>
                </a:lnSpc>
                <a:spcAft>
                  <a:spcPts val="348"/>
                </a:spcAft>
                <a:buSzPts val="1100"/>
                <a:buFont typeface="Wingdings" panose="05000000000000000000" pitchFamily="2" charset="2"/>
                <a:buChar char="Ø"/>
              </a:pPr>
              <a:r>
                <a:rPr lang="fr-CA" sz="1000" kern="1200" dirty="0">
                  <a:latin typeface="Roboto"/>
                  <a:ea typeface="Roboto"/>
                  <a:cs typeface="Roboto"/>
                  <a:sym typeface="Roboto"/>
                </a:rPr>
                <a:t>Rangement 10 au 1er janvier 2021*</a:t>
              </a:r>
            </a:p>
            <a:p>
              <a:pPr marL="218408" indent="-171450" defTabSz="270480">
                <a:lnSpc>
                  <a:spcPct val="115000"/>
                </a:lnSpc>
                <a:spcAft>
                  <a:spcPts val="348"/>
                </a:spcAft>
                <a:buSzPts val="1100"/>
                <a:buFont typeface="Wingdings" panose="05000000000000000000" pitchFamily="2" charset="2"/>
                <a:buChar char="Ø"/>
              </a:pPr>
              <a:r>
                <a:rPr lang="fr-CA" sz="1000" kern="1200" dirty="0">
                  <a:latin typeface="Roboto"/>
                  <a:ea typeface="Roboto"/>
                  <a:cs typeface="Roboto"/>
                  <a:sym typeface="Roboto"/>
                </a:rPr>
                <a:t>Rangement 11 au jour du regroupement ou au plus tard au 2 avril 2025</a:t>
              </a:r>
              <a:endParaRPr lang="fr-CA" sz="1000" dirty="0">
                <a:latin typeface="Roboto"/>
                <a:ea typeface="Roboto"/>
                <a:cs typeface="Roboto"/>
                <a:sym typeface="Roboto"/>
              </a:endParaRPr>
            </a:p>
          </p:txBody>
        </p:sp>
      </p:grpSp>
      <p:grpSp>
        <p:nvGrpSpPr>
          <p:cNvPr id="106" name="Google Shape;106;p19"/>
          <p:cNvGrpSpPr/>
          <p:nvPr>
            <p:custDataLst>
              <p:tags r:id="rId8"/>
            </p:custDataLst>
          </p:nvPr>
        </p:nvGrpSpPr>
        <p:grpSpPr>
          <a:xfrm>
            <a:off x="3362007" y="1986497"/>
            <a:ext cx="5674370" cy="1080000"/>
            <a:chOff x="2283025" y="2322568"/>
            <a:chExt cx="5267950" cy="643500"/>
          </a:xfrm>
        </p:grpSpPr>
        <p:sp>
          <p:nvSpPr>
            <p:cNvPr id="107" name="Google Shape;107;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8" name="Google Shape;108;p19"/>
            <p:cNvSpPr/>
            <p:nvPr/>
          </p:nvSpPr>
          <p:spPr>
            <a:xfrm flipH="1">
              <a:off x="2283025" y="2322575"/>
              <a:ext cx="1844400" cy="642600"/>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9" name="Google Shape;109;p19"/>
            <p:cNvSpPr/>
            <p:nvPr/>
          </p:nvSpPr>
          <p:spPr>
            <a:xfrm rot="-5400000">
              <a:off x="3501574" y="1934671"/>
              <a:ext cx="643356" cy="1419149"/>
            </a:xfrm>
            <a:prstGeom prst="flowChartOffpageConnector">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0" name="Google Shape;110;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defTabSz="384048">
                <a:lnSpc>
                  <a:spcPct val="115000"/>
                </a:lnSpc>
                <a:spcAft>
                  <a:spcPts val="600"/>
                </a:spcAft>
              </a:pPr>
              <a:r>
                <a:rPr lang="fr" sz="1200" kern="1200" dirty="0">
                  <a:latin typeface="Roboto Medium"/>
                  <a:ea typeface="Roboto Medium"/>
                  <a:cs typeface="Roboto Medium"/>
                  <a:sym typeface="Roboto Medium"/>
                </a:rPr>
                <a:t>Agent admin classe 2</a:t>
              </a:r>
              <a:endParaRPr sz="1200" dirty="0">
                <a:latin typeface="Roboto"/>
                <a:ea typeface="Roboto"/>
                <a:cs typeface="Roboto"/>
                <a:sym typeface="Roboto"/>
              </a:endParaRPr>
            </a:p>
          </p:txBody>
        </p:sp>
        <p:sp>
          <p:nvSpPr>
            <p:cNvPr id="112" name="Google Shape;112;p19"/>
            <p:cNvSpPr/>
            <p:nvPr/>
          </p:nvSpPr>
          <p:spPr>
            <a:xfrm>
              <a:off x="4342925" y="2323750"/>
              <a:ext cx="3208049" cy="642300"/>
            </a:xfrm>
            <a:prstGeom prst="rect">
              <a:avLst/>
            </a:prstGeom>
            <a:noFill/>
            <a:ln>
              <a:noFill/>
            </a:ln>
          </p:spPr>
          <p:txBody>
            <a:bodyPr spcFirstLastPara="1" wrap="square" lIns="91425" tIns="91425" rIns="91425" bIns="91425" anchor="ctr" anchorCtr="0">
              <a:noAutofit/>
            </a:bodyPr>
            <a:lstStyle/>
            <a:p>
              <a:pPr marL="218408" indent="-171450" defTabSz="270480">
                <a:lnSpc>
                  <a:spcPct val="115000"/>
                </a:lnSpc>
                <a:spcAft>
                  <a:spcPts val="348"/>
                </a:spcAft>
                <a:buSzPts val="1100"/>
                <a:buFont typeface="Wingdings" panose="05000000000000000000" pitchFamily="2" charset="2"/>
                <a:buChar char="Ø"/>
              </a:pPr>
              <a:r>
                <a:rPr lang="fr-CA" sz="900" kern="1200" dirty="0">
                  <a:latin typeface="Roboto"/>
                  <a:ea typeface="Roboto"/>
                  <a:cs typeface="Roboto"/>
                  <a:sym typeface="Roboto"/>
                </a:rPr>
                <a:t>Rangement 8</a:t>
              </a:r>
            </a:p>
            <a:p>
              <a:pPr marL="218408" indent="-171450" defTabSz="270480">
                <a:lnSpc>
                  <a:spcPct val="115000"/>
                </a:lnSpc>
                <a:spcAft>
                  <a:spcPts val="348"/>
                </a:spcAft>
                <a:buSzPts val="1100"/>
                <a:buFont typeface="Wingdings" panose="05000000000000000000" pitchFamily="2" charset="2"/>
                <a:buChar char="Ø"/>
              </a:pPr>
              <a:r>
                <a:rPr lang="fr-CA" sz="900" kern="1200" dirty="0">
                  <a:latin typeface="Roboto"/>
                  <a:ea typeface="Roboto"/>
                  <a:cs typeface="Roboto"/>
                  <a:sym typeface="Roboto"/>
                </a:rPr>
                <a:t>Somme forfaitaire : 2 % du 1 janvier 2021 </a:t>
              </a:r>
              <a:r>
                <a:rPr lang="fr-CA" sz="900" dirty="0">
                  <a:latin typeface="Roboto"/>
                  <a:ea typeface="Roboto"/>
                  <a:cs typeface="Roboto"/>
                  <a:sym typeface="Roboto"/>
                </a:rPr>
                <a:t>le 15 juin 2024</a:t>
              </a:r>
              <a:r>
                <a:rPr lang="fr-CA" sz="900" kern="1200" dirty="0">
                  <a:latin typeface="Roboto"/>
                  <a:ea typeface="Roboto"/>
                  <a:cs typeface="Roboto"/>
                  <a:sym typeface="Roboto"/>
                </a:rPr>
                <a:t> *</a:t>
              </a:r>
            </a:p>
            <a:p>
              <a:pPr marL="218408" indent="-171450" defTabSz="270480">
                <a:lnSpc>
                  <a:spcPct val="115000"/>
                </a:lnSpc>
                <a:spcAft>
                  <a:spcPts val="348"/>
                </a:spcAft>
                <a:buSzPts val="1100"/>
                <a:buFont typeface="Wingdings" panose="05000000000000000000" pitchFamily="2" charset="2"/>
                <a:buChar char="Ø"/>
              </a:pPr>
              <a:r>
                <a:rPr lang="fr-CA" sz="900" kern="1200" dirty="0">
                  <a:latin typeface="Roboto"/>
                  <a:ea typeface="Roboto"/>
                  <a:cs typeface="Roboto"/>
                  <a:sym typeface="Roboto"/>
                </a:rPr>
                <a:t>Majoration : 3.5% de majoration de </a:t>
              </a:r>
              <a:r>
                <a:rPr lang="fr-CA" sz="900" kern="1200" dirty="0" err="1">
                  <a:latin typeface="Roboto"/>
                  <a:ea typeface="Roboto"/>
                  <a:cs typeface="Roboto"/>
                  <a:sym typeface="Roboto"/>
                </a:rPr>
                <a:t>tx</a:t>
              </a:r>
              <a:r>
                <a:rPr lang="fr-CA" sz="900" kern="1200" dirty="0">
                  <a:latin typeface="Roboto"/>
                  <a:ea typeface="Roboto"/>
                  <a:cs typeface="Roboto"/>
                  <a:sym typeface="Roboto"/>
                </a:rPr>
                <a:t> à compter de l’entrée en vigueur de la cc 2023-2028 .</a:t>
              </a:r>
              <a:endParaRPr lang="fr-CA" sz="900" dirty="0">
                <a:latin typeface="Roboto"/>
                <a:ea typeface="Roboto"/>
                <a:cs typeface="Roboto"/>
                <a:sym typeface="Roboto"/>
              </a:endParaRPr>
            </a:p>
          </p:txBody>
        </p:sp>
      </p:grpSp>
      <p:grpSp>
        <p:nvGrpSpPr>
          <p:cNvPr id="113" name="Google Shape;113;p19"/>
          <p:cNvGrpSpPr/>
          <p:nvPr>
            <p:custDataLst>
              <p:tags r:id="rId9"/>
            </p:custDataLst>
          </p:nvPr>
        </p:nvGrpSpPr>
        <p:grpSpPr>
          <a:xfrm>
            <a:off x="3371853" y="3247702"/>
            <a:ext cx="5635721" cy="1080000"/>
            <a:chOff x="2283025" y="2322567"/>
            <a:chExt cx="5236996" cy="643500"/>
          </a:xfrm>
        </p:grpSpPr>
        <p:sp>
          <p:nvSpPr>
            <p:cNvPr id="114" name="Google Shape;114;p19"/>
            <p:cNvSpPr/>
            <p:nvPr/>
          </p:nvSpPr>
          <p:spPr>
            <a:xfrm>
              <a:off x="3697421" y="2322567"/>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5" name="Google Shape;115;p19"/>
            <p:cNvSpPr/>
            <p:nvPr/>
          </p:nvSpPr>
          <p:spPr>
            <a:xfrm flipH="1">
              <a:off x="2283025" y="2322575"/>
              <a:ext cx="1844400" cy="642600"/>
            </a:xfrm>
            <a:prstGeom prst="rect">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6" name="Google Shape;116;p19"/>
            <p:cNvSpPr/>
            <p:nvPr/>
          </p:nvSpPr>
          <p:spPr>
            <a:xfrm rot="-5400000">
              <a:off x="3501574" y="1934671"/>
              <a:ext cx="643356" cy="1419149"/>
            </a:xfrm>
            <a:prstGeom prst="flowChartOffpageConnector">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7" name="Google Shape;117;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defTabSz="804672">
                <a:lnSpc>
                  <a:spcPct val="115000"/>
                </a:lnSpc>
                <a:spcAft>
                  <a:spcPts val="600"/>
                </a:spcAft>
              </a:pPr>
              <a:r>
                <a:rPr lang="fr" sz="1200" kern="1200" dirty="0">
                  <a:latin typeface="Roboto Medium"/>
                  <a:ea typeface="Roboto Medium"/>
                  <a:cs typeface="Roboto Medium"/>
                  <a:sym typeface="Roboto Medium"/>
                </a:rPr>
                <a:t>Secrétaire médicale </a:t>
              </a:r>
              <a:endParaRPr sz="1200" kern="1200" dirty="0">
                <a:latin typeface="Roboto Medium"/>
                <a:ea typeface="Roboto Medium"/>
                <a:cs typeface="Roboto Medium"/>
                <a:sym typeface="Roboto Medium"/>
              </a:endParaRPr>
            </a:p>
            <a:p>
              <a:pPr defTabSz="804672">
                <a:lnSpc>
                  <a:spcPct val="115000"/>
                </a:lnSpc>
                <a:spcAft>
                  <a:spcPts val="600"/>
                </a:spcAft>
              </a:pPr>
              <a:r>
                <a:rPr lang="fr" sz="1200" kern="1200" dirty="0">
                  <a:latin typeface="Roboto Medium"/>
                  <a:ea typeface="Roboto Medium"/>
                  <a:cs typeface="Roboto Medium"/>
                  <a:sym typeface="Roboto Medium"/>
                </a:rPr>
                <a:t>Secrétaire juridique</a:t>
              </a:r>
              <a:endParaRPr sz="1200" dirty="0">
                <a:latin typeface="Roboto"/>
                <a:ea typeface="Roboto"/>
                <a:cs typeface="Roboto"/>
                <a:sym typeface="Roboto"/>
              </a:endParaRPr>
            </a:p>
          </p:txBody>
        </p:sp>
        <p:sp>
          <p:nvSpPr>
            <p:cNvPr id="120" name="Google Shape;120;p1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218408" indent="-171450" defTabSz="270480">
                <a:lnSpc>
                  <a:spcPct val="115000"/>
                </a:lnSpc>
                <a:spcAft>
                  <a:spcPts val="348"/>
                </a:spcAft>
                <a:buSzPts val="1100"/>
                <a:buFont typeface="Wingdings" panose="05000000000000000000" pitchFamily="2" charset="2"/>
                <a:buChar char="Ø"/>
              </a:pPr>
              <a:r>
                <a:rPr lang="fr-CA" sz="1000" kern="1200" dirty="0">
                  <a:latin typeface="Roboto"/>
                  <a:ea typeface="Roboto"/>
                  <a:cs typeface="Roboto"/>
                  <a:sym typeface="Roboto"/>
                </a:rPr>
                <a:t>Rangement 9 au  1 janvier 2021 </a:t>
              </a:r>
              <a:r>
                <a:rPr lang="fr-CA" sz="1200" kern="1200" dirty="0">
                  <a:latin typeface="Roboto"/>
                  <a:ea typeface="Roboto"/>
                  <a:cs typeface="Roboto"/>
                  <a:sym typeface="Roboto"/>
                </a:rPr>
                <a:t>*</a:t>
              </a:r>
              <a:endParaRPr lang="fr-CA" sz="4000" dirty="0">
                <a:latin typeface="Roboto"/>
                <a:ea typeface="Roboto"/>
                <a:cs typeface="Roboto"/>
                <a:sym typeface="Roboto"/>
              </a:endParaRPr>
            </a:p>
          </p:txBody>
        </p:sp>
      </p:grpSp>
      <p:sp>
        <p:nvSpPr>
          <p:cNvPr id="2" name="ZoneTexte 1">
            <a:extLst>
              <a:ext uri="{FF2B5EF4-FFF2-40B4-BE49-F238E27FC236}">
                <a16:creationId xmlns:a16="http://schemas.microsoft.com/office/drawing/2014/main" id="{91193DE3-1BCC-463B-21F0-77F7C310C847}"/>
              </a:ext>
            </a:extLst>
          </p:cNvPr>
          <p:cNvSpPr txBox="1"/>
          <p:nvPr>
            <p:custDataLst>
              <p:tags r:id="rId10"/>
            </p:custDataLst>
          </p:nvPr>
        </p:nvSpPr>
        <p:spPr>
          <a:xfrm>
            <a:off x="3492376" y="4490808"/>
            <a:ext cx="5656546" cy="523220"/>
          </a:xfrm>
          <a:prstGeom prst="rect">
            <a:avLst/>
          </a:prstGeom>
          <a:noFill/>
        </p:spPr>
        <p:txBody>
          <a:bodyPr wrap="square" rtlCol="0">
            <a:spAutoFit/>
          </a:bodyPr>
          <a:lstStyle/>
          <a:p>
            <a:r>
              <a:rPr lang="en-US" sz="1400" dirty="0"/>
              <a:t>* </a:t>
            </a:r>
            <a:r>
              <a:rPr lang="en-US" sz="1400" dirty="0" err="1"/>
              <a:t>Rétroactivité</a:t>
            </a:r>
            <a:r>
              <a:rPr lang="en-US" sz="1400" dirty="0"/>
              <a:t> au 1 </a:t>
            </a:r>
            <a:r>
              <a:rPr lang="en-US" sz="1400" dirty="0" err="1"/>
              <a:t>janvier</a:t>
            </a:r>
            <a:r>
              <a:rPr lang="en-US" sz="1400" dirty="0"/>
              <a:t> 2021 pour </a:t>
            </a:r>
            <a:r>
              <a:rPr lang="en-US" sz="1400" dirty="0" err="1"/>
              <a:t>toutes</a:t>
            </a:r>
            <a:r>
              <a:rPr lang="en-US" sz="1400" dirty="0"/>
              <a:t> les </a:t>
            </a:r>
            <a:r>
              <a:rPr lang="en-US" sz="1400" dirty="0" err="1"/>
              <a:t>heures</a:t>
            </a:r>
            <a:r>
              <a:rPr lang="en-US" sz="1400" dirty="0"/>
              <a:t> </a:t>
            </a:r>
            <a:r>
              <a:rPr lang="en-US" sz="1400" dirty="0" err="1"/>
              <a:t>travaillées</a:t>
            </a:r>
            <a:endParaRPr lang="en-US" sz="1400" dirty="0"/>
          </a:p>
          <a:p>
            <a:endParaRPr lang="fr-CA" sz="1400" dirty="0"/>
          </a:p>
        </p:txBody>
      </p:sp>
    </p:spTree>
    <p:extLst>
      <p:ext uri="{BB962C8B-B14F-4D97-AF65-F5344CB8AC3E}">
        <p14:creationId xmlns:p14="http://schemas.microsoft.com/office/powerpoint/2010/main" val="2574077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342900" y="6361"/>
            <a:ext cx="2676207" cy="51435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Shape 130">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Rectangle 132">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16200000">
            <a:off x="-119674" y="1994553"/>
            <a:ext cx="3266696" cy="3030557"/>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9"/>
          <p:cNvSpPr txBox="1">
            <a:spLocks noGrp="1"/>
          </p:cNvSpPr>
          <p:nvPr>
            <p:ph type="title"/>
            <p:custDataLst>
              <p:tags r:id="rId6"/>
            </p:custDataLst>
          </p:nvPr>
        </p:nvSpPr>
        <p:spPr>
          <a:xfrm>
            <a:off x="496635" y="2146853"/>
            <a:ext cx="2281352" cy="2180851"/>
          </a:xfrm>
          <a:prstGeom prst="rect">
            <a:avLst/>
          </a:prstGeom>
        </p:spPr>
        <p:txBody>
          <a:bodyPr spcFirstLastPara="1" vert="horz" lIns="91440" tIns="45720" rIns="91440" bIns="45720" rtlCol="0" anchor="t" anchorCtr="0">
            <a:normAutofit/>
          </a:bodyPr>
          <a:lstStyle/>
          <a:p>
            <a:pPr marL="0" lvl="0" indent="0" algn="ctr" defTabSz="914400">
              <a:spcAft>
                <a:spcPts val="0"/>
              </a:spcAft>
            </a:pPr>
            <a:r>
              <a:rPr lang="en-US" sz="3600" dirty="0">
                <a:solidFill>
                  <a:srgbClr val="FFFFFF"/>
                </a:solidFill>
              </a:rPr>
              <a:t>Lettres </a:t>
            </a:r>
            <a:r>
              <a:rPr lang="en-US" sz="3600" dirty="0" err="1">
                <a:solidFill>
                  <a:srgbClr val="FFFFFF"/>
                </a:solidFill>
              </a:rPr>
              <a:t>d’ententes</a:t>
            </a:r>
            <a:endParaRPr lang="en-US" sz="3600" dirty="0">
              <a:solidFill>
                <a:srgbClr val="FFFFFF"/>
              </a:solidFill>
            </a:endParaRPr>
          </a:p>
        </p:txBody>
      </p:sp>
      <p:grpSp>
        <p:nvGrpSpPr>
          <p:cNvPr id="98" name="Google Shape;98;p19"/>
          <p:cNvGrpSpPr/>
          <p:nvPr>
            <p:custDataLst>
              <p:tags r:id="rId7"/>
            </p:custDataLst>
          </p:nvPr>
        </p:nvGrpSpPr>
        <p:grpSpPr>
          <a:xfrm>
            <a:off x="3261616" y="625404"/>
            <a:ext cx="5774759" cy="1080000"/>
            <a:chOff x="2282999" y="2322568"/>
            <a:chExt cx="5267976" cy="643500"/>
          </a:xfrm>
        </p:grpSpPr>
        <p:sp>
          <p:nvSpPr>
            <p:cNvPr id="99" name="Google Shape;99;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0" name="Google Shape;100;p19"/>
            <p:cNvSpPr/>
            <p:nvPr/>
          </p:nvSpPr>
          <p:spPr>
            <a:xfrm flipH="1">
              <a:off x="2283025" y="2322575"/>
              <a:ext cx="1844400" cy="642600"/>
            </a:xfrm>
            <a:prstGeom prst="rect">
              <a:avLst/>
            </a:prstGeom>
            <a:solidFill>
              <a:srgbClr val="3FD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1" name="Google Shape;101;p19"/>
            <p:cNvSpPr/>
            <p:nvPr/>
          </p:nvSpPr>
          <p:spPr>
            <a:xfrm rot="16200000">
              <a:off x="3429088" y="2007160"/>
              <a:ext cx="643356" cy="1274175"/>
            </a:xfrm>
            <a:prstGeom prst="flowChartOffpageConnector">
              <a:avLst/>
            </a:prstGeom>
            <a:solidFill>
              <a:srgbClr val="3FD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2" name="Google Shape;102;p19"/>
            <p:cNvSpPr/>
            <p:nvPr/>
          </p:nvSpPr>
          <p:spPr>
            <a:xfrm>
              <a:off x="2282999" y="2399951"/>
              <a:ext cx="2249827" cy="495900"/>
            </a:xfrm>
            <a:prstGeom prst="rect">
              <a:avLst/>
            </a:prstGeom>
            <a:noFill/>
            <a:ln>
              <a:noFill/>
            </a:ln>
          </p:spPr>
          <p:txBody>
            <a:bodyPr spcFirstLastPara="1" wrap="square" lIns="91425" tIns="91425" rIns="91425" bIns="91425" anchor="ctr" anchorCtr="0">
              <a:noAutofit/>
            </a:bodyPr>
            <a:lstStyle/>
            <a:p>
              <a:pPr defTabSz="374904">
                <a:lnSpc>
                  <a:spcPct val="115000"/>
                </a:lnSpc>
                <a:spcAft>
                  <a:spcPts val="600"/>
                </a:spcAft>
              </a:pPr>
              <a:r>
                <a:rPr lang="fr-CA" sz="1200" dirty="0">
                  <a:latin typeface="Roboto Medium"/>
                  <a:ea typeface="Roboto Medium"/>
                  <a:cs typeface="Roboto Medium"/>
                  <a:sym typeface="Roboto Medium"/>
                </a:rPr>
                <a:t>Adjointe à la direction </a:t>
              </a:r>
              <a:endParaRPr sz="1200" dirty="0">
                <a:latin typeface="Roboto"/>
                <a:ea typeface="Roboto"/>
                <a:cs typeface="Roboto"/>
                <a:sym typeface="Roboto"/>
              </a:endParaRPr>
            </a:p>
          </p:txBody>
        </p:sp>
        <p:sp>
          <p:nvSpPr>
            <p:cNvPr id="105" name="Google Shape;105;p19"/>
            <p:cNvSpPr/>
            <p:nvPr/>
          </p:nvSpPr>
          <p:spPr>
            <a:xfrm>
              <a:off x="4283324" y="2323750"/>
              <a:ext cx="3267651"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A" sz="1050" b="1" i="1" dirty="0">
                  <a:latin typeface="Roboto"/>
                  <a:ea typeface="Roboto"/>
                  <a:cs typeface="Roboto"/>
                  <a:sym typeface="Roboto"/>
                </a:rPr>
                <a:t>À compter du 1 </a:t>
              </a:r>
              <a:r>
                <a:rPr lang="fr-CA" sz="1050" b="1" i="1" dirty="0" err="1">
                  <a:latin typeface="Roboto"/>
                  <a:ea typeface="Roboto"/>
                  <a:cs typeface="Roboto"/>
                  <a:sym typeface="Roboto"/>
                </a:rPr>
                <a:t>oct</a:t>
              </a:r>
              <a:r>
                <a:rPr lang="fr-CA" sz="1050" b="1" i="1" dirty="0">
                  <a:latin typeface="Roboto"/>
                  <a:ea typeface="Roboto"/>
                  <a:cs typeface="Roboto"/>
                  <a:sym typeface="Roboto"/>
                </a:rPr>
                <a:t> 2011 </a:t>
              </a:r>
            </a:p>
            <a:p>
              <a:pPr marL="0" lvl="0" indent="0" algn="l" rtl="0">
                <a:lnSpc>
                  <a:spcPct val="115000"/>
                </a:lnSpc>
                <a:spcBef>
                  <a:spcPts val="0"/>
                </a:spcBef>
                <a:spcAft>
                  <a:spcPts val="0"/>
                </a:spcAft>
                <a:buNone/>
              </a:pPr>
              <a:r>
                <a:rPr lang="fr-CA" sz="1050" dirty="0">
                  <a:latin typeface="Roboto"/>
                  <a:ea typeface="Roboto"/>
                  <a:cs typeface="Roboto"/>
                  <a:sym typeface="Roboto"/>
                </a:rPr>
                <a:t>sera payée selon l’échelle AA1 bonifiée de 6.21% </a:t>
              </a:r>
            </a:p>
            <a:p>
              <a:pPr marL="0" lvl="0" indent="0" algn="l" rtl="0">
                <a:lnSpc>
                  <a:spcPct val="115000"/>
                </a:lnSpc>
                <a:spcBef>
                  <a:spcPts val="0"/>
                </a:spcBef>
                <a:spcAft>
                  <a:spcPts val="0"/>
                </a:spcAft>
                <a:buNone/>
              </a:pPr>
              <a:r>
                <a:rPr lang="fr-CA" sz="1050" b="1" i="1" dirty="0">
                  <a:latin typeface="Roboto"/>
                  <a:ea typeface="Roboto"/>
                  <a:cs typeface="Roboto"/>
                  <a:sym typeface="Roboto"/>
                </a:rPr>
                <a:t>À compter du 2 avril 2019</a:t>
              </a:r>
            </a:p>
            <a:p>
              <a:pPr marL="0" lvl="0" indent="0" algn="l" rtl="0">
                <a:lnSpc>
                  <a:spcPct val="115000"/>
                </a:lnSpc>
                <a:spcBef>
                  <a:spcPts val="0"/>
                </a:spcBef>
                <a:spcAft>
                  <a:spcPts val="0"/>
                </a:spcAft>
                <a:buNone/>
              </a:pPr>
              <a:r>
                <a:rPr lang="fr-CA" sz="1050" dirty="0">
                  <a:latin typeface="Roboto"/>
                  <a:ea typeface="Roboto"/>
                  <a:cs typeface="Roboto"/>
                  <a:sym typeface="Roboto"/>
                </a:rPr>
                <a:t>Sera intégré au rangement 12 du TE</a:t>
              </a:r>
            </a:p>
          </p:txBody>
        </p:sp>
      </p:grpSp>
      <p:grpSp>
        <p:nvGrpSpPr>
          <p:cNvPr id="106" name="Google Shape;106;p19"/>
          <p:cNvGrpSpPr/>
          <p:nvPr>
            <p:custDataLst>
              <p:tags r:id="rId8"/>
            </p:custDataLst>
          </p:nvPr>
        </p:nvGrpSpPr>
        <p:grpSpPr>
          <a:xfrm>
            <a:off x="3261616" y="1969724"/>
            <a:ext cx="5794245" cy="1080000"/>
            <a:chOff x="2283025" y="2322568"/>
            <a:chExt cx="5267950" cy="643500"/>
          </a:xfrm>
        </p:grpSpPr>
        <p:sp>
          <p:nvSpPr>
            <p:cNvPr id="107" name="Google Shape;107;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8" name="Google Shape;108;p19"/>
            <p:cNvSpPr/>
            <p:nvPr/>
          </p:nvSpPr>
          <p:spPr>
            <a:xfrm flipH="1">
              <a:off x="2283025" y="2322575"/>
              <a:ext cx="1844400" cy="642600"/>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9" name="Google Shape;109;p19"/>
            <p:cNvSpPr/>
            <p:nvPr/>
          </p:nvSpPr>
          <p:spPr>
            <a:xfrm rot="16200000">
              <a:off x="3432013" y="2006631"/>
              <a:ext cx="642299" cy="1274174"/>
            </a:xfrm>
            <a:prstGeom prst="flowChartOffpageConnector">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2" name="Google Shape;112;p19"/>
            <p:cNvSpPr/>
            <p:nvPr/>
          </p:nvSpPr>
          <p:spPr>
            <a:xfrm>
              <a:off x="4322323" y="2323750"/>
              <a:ext cx="3228651"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A" sz="1050" b="1" i="1" dirty="0">
                  <a:latin typeface="Roboto"/>
                  <a:ea typeface="Roboto"/>
                  <a:cs typeface="Roboto"/>
                  <a:sym typeface="Roboto"/>
                </a:rPr>
                <a:t>À compter du 1 janvier 2011</a:t>
              </a:r>
            </a:p>
            <a:p>
              <a:pPr marL="0" lvl="0" indent="0" algn="l" rtl="0">
                <a:lnSpc>
                  <a:spcPct val="115000"/>
                </a:lnSpc>
                <a:spcBef>
                  <a:spcPts val="0"/>
                </a:spcBef>
                <a:spcAft>
                  <a:spcPts val="0"/>
                </a:spcAft>
                <a:buNone/>
              </a:pPr>
              <a:r>
                <a:rPr lang="fr-CA" sz="1050" dirty="0">
                  <a:latin typeface="Roboto"/>
                  <a:ea typeface="Roboto"/>
                  <a:cs typeface="Roboto"/>
                  <a:sym typeface="Roboto"/>
                </a:rPr>
                <a:t>Sera payée selon l’échelle AA1 bonifiée de 1,42%</a:t>
              </a:r>
            </a:p>
            <a:p>
              <a:pPr marL="0" lvl="0" indent="0" algn="l" rtl="0">
                <a:lnSpc>
                  <a:spcPct val="115000"/>
                </a:lnSpc>
                <a:spcBef>
                  <a:spcPts val="0"/>
                </a:spcBef>
                <a:spcAft>
                  <a:spcPts val="0"/>
                </a:spcAft>
                <a:buNone/>
              </a:pPr>
              <a:r>
                <a:rPr lang="fr-CA" sz="1050" b="1" i="1" dirty="0">
                  <a:latin typeface="Roboto"/>
                  <a:ea typeface="Roboto"/>
                  <a:cs typeface="Roboto"/>
                  <a:sym typeface="Roboto"/>
                </a:rPr>
                <a:t>À compter du 2 avril 2019</a:t>
              </a:r>
            </a:p>
            <a:p>
              <a:pPr marL="0" lvl="0" indent="0" algn="l" rtl="0">
                <a:lnSpc>
                  <a:spcPct val="115000"/>
                </a:lnSpc>
                <a:spcBef>
                  <a:spcPts val="0"/>
                </a:spcBef>
                <a:spcAft>
                  <a:spcPts val="0"/>
                </a:spcAft>
                <a:buNone/>
              </a:pPr>
              <a:r>
                <a:rPr lang="fr-CA" sz="1050" dirty="0">
                  <a:latin typeface="Roboto"/>
                  <a:ea typeface="Roboto"/>
                  <a:cs typeface="Roboto"/>
                  <a:sym typeface="Roboto"/>
                </a:rPr>
                <a:t>Sera intégrée au rangement 11 du TE</a:t>
              </a:r>
            </a:p>
          </p:txBody>
        </p:sp>
      </p:grpSp>
      <p:grpSp>
        <p:nvGrpSpPr>
          <p:cNvPr id="113" name="Google Shape;113;p19"/>
          <p:cNvGrpSpPr/>
          <p:nvPr>
            <p:custDataLst>
              <p:tags r:id="rId9"/>
            </p:custDataLst>
          </p:nvPr>
        </p:nvGrpSpPr>
        <p:grpSpPr>
          <a:xfrm>
            <a:off x="3261616" y="3247704"/>
            <a:ext cx="5794247" cy="1080000"/>
            <a:chOff x="2283025" y="2322568"/>
            <a:chExt cx="5267950" cy="643500"/>
          </a:xfrm>
        </p:grpSpPr>
        <p:sp>
          <p:nvSpPr>
            <p:cNvPr id="114" name="Google Shape;114;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5" name="Google Shape;115;p19"/>
            <p:cNvSpPr/>
            <p:nvPr/>
          </p:nvSpPr>
          <p:spPr>
            <a:xfrm flipH="1">
              <a:off x="2283025" y="2322575"/>
              <a:ext cx="1844400" cy="642600"/>
            </a:xfrm>
            <a:prstGeom prst="rect">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6" name="Google Shape;116;p19"/>
            <p:cNvSpPr/>
            <p:nvPr/>
          </p:nvSpPr>
          <p:spPr>
            <a:xfrm rot="16200000">
              <a:off x="3429088" y="2007158"/>
              <a:ext cx="643356" cy="1274175"/>
            </a:xfrm>
            <a:prstGeom prst="flowChartOffpageConnector">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7" name="Google Shape;117;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fr-CA" sz="1200" dirty="0">
                  <a:latin typeface="Roboto Medium"/>
                  <a:ea typeface="Roboto Medium"/>
                  <a:cs typeface="Roboto Medium"/>
                  <a:sym typeface="Roboto Medium"/>
                </a:rPr>
                <a:t>Acheteuse</a:t>
              </a:r>
            </a:p>
          </p:txBody>
        </p:sp>
        <p:sp>
          <p:nvSpPr>
            <p:cNvPr id="120" name="Google Shape;120;p19"/>
            <p:cNvSpPr/>
            <p:nvPr/>
          </p:nvSpPr>
          <p:spPr>
            <a:xfrm>
              <a:off x="4387849" y="2323750"/>
              <a:ext cx="3163125"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CA" sz="1050" b="1" i="1" dirty="0">
                  <a:latin typeface="Roboto"/>
                  <a:ea typeface="Roboto"/>
                  <a:cs typeface="Roboto"/>
                  <a:sym typeface="Roboto"/>
                </a:rPr>
                <a:t>À compter du 10 avril 2013 </a:t>
              </a:r>
            </a:p>
            <a:p>
              <a:pPr marL="0" lvl="0" indent="0" algn="l" rtl="0">
                <a:lnSpc>
                  <a:spcPct val="115000"/>
                </a:lnSpc>
                <a:spcBef>
                  <a:spcPts val="0"/>
                </a:spcBef>
                <a:spcAft>
                  <a:spcPts val="0"/>
                </a:spcAft>
                <a:buNone/>
              </a:pPr>
              <a:r>
                <a:rPr lang="fr-CA" sz="1050" dirty="0">
                  <a:latin typeface="Roboto"/>
                  <a:ea typeface="Roboto"/>
                  <a:cs typeface="Roboto"/>
                  <a:sym typeface="Roboto"/>
                </a:rPr>
                <a:t>Sera payée selon l’échelle AA1 bonifiée de 1,42%</a:t>
              </a:r>
            </a:p>
            <a:p>
              <a:pPr marL="0" lvl="0" indent="0" algn="l" rtl="0">
                <a:lnSpc>
                  <a:spcPct val="115000"/>
                </a:lnSpc>
                <a:spcBef>
                  <a:spcPts val="0"/>
                </a:spcBef>
                <a:spcAft>
                  <a:spcPts val="0"/>
                </a:spcAft>
                <a:buNone/>
              </a:pPr>
              <a:r>
                <a:rPr lang="fr-CA" sz="1050" b="1" i="1" dirty="0">
                  <a:latin typeface="Roboto"/>
                  <a:ea typeface="Roboto"/>
                  <a:cs typeface="Roboto"/>
                  <a:sym typeface="Roboto"/>
                </a:rPr>
                <a:t>À compter du 2 avril 2019: </a:t>
              </a:r>
            </a:p>
            <a:p>
              <a:pPr marL="0" lvl="0" indent="0" algn="l" rtl="0">
                <a:lnSpc>
                  <a:spcPct val="115000"/>
                </a:lnSpc>
                <a:spcBef>
                  <a:spcPts val="0"/>
                </a:spcBef>
                <a:spcAft>
                  <a:spcPts val="0"/>
                </a:spcAft>
                <a:buNone/>
              </a:pPr>
              <a:r>
                <a:rPr lang="fr-CA" sz="1050" dirty="0">
                  <a:latin typeface="Roboto"/>
                  <a:ea typeface="Roboto"/>
                  <a:cs typeface="Roboto"/>
                  <a:sym typeface="Roboto"/>
                </a:rPr>
                <a:t>sera intégré au rangement 11 du TE</a:t>
              </a:r>
            </a:p>
          </p:txBody>
        </p:sp>
      </p:grpSp>
      <p:sp>
        <p:nvSpPr>
          <p:cNvPr id="2" name="ZoneTexte 1">
            <a:extLst>
              <a:ext uri="{FF2B5EF4-FFF2-40B4-BE49-F238E27FC236}">
                <a16:creationId xmlns:a16="http://schemas.microsoft.com/office/drawing/2014/main" id="{91193DE3-1BCC-463B-21F0-77F7C310C847}"/>
              </a:ext>
            </a:extLst>
          </p:cNvPr>
          <p:cNvSpPr txBox="1"/>
          <p:nvPr>
            <p:custDataLst>
              <p:tags r:id="rId10"/>
            </p:custDataLst>
          </p:nvPr>
        </p:nvSpPr>
        <p:spPr>
          <a:xfrm>
            <a:off x="3492376" y="4490808"/>
            <a:ext cx="5656546" cy="523220"/>
          </a:xfrm>
          <a:prstGeom prst="rect">
            <a:avLst/>
          </a:prstGeom>
          <a:noFill/>
        </p:spPr>
        <p:txBody>
          <a:bodyPr wrap="square" rtlCol="0">
            <a:spAutoFit/>
          </a:bodyPr>
          <a:lstStyle/>
          <a:p>
            <a:r>
              <a:rPr lang="en-US" sz="1400" dirty="0"/>
              <a:t>* </a:t>
            </a:r>
            <a:r>
              <a:rPr lang="en-US" sz="1400" dirty="0" err="1"/>
              <a:t>Rétroactivité</a:t>
            </a:r>
            <a:r>
              <a:rPr lang="en-US" sz="1400" dirty="0"/>
              <a:t> au 21 </a:t>
            </a:r>
            <a:r>
              <a:rPr lang="en-US" sz="1400" dirty="0" err="1"/>
              <a:t>janvier</a:t>
            </a:r>
            <a:r>
              <a:rPr lang="en-US" sz="1400" dirty="0"/>
              <a:t> 2021 pour </a:t>
            </a:r>
            <a:r>
              <a:rPr lang="en-US" sz="1400" dirty="0" err="1"/>
              <a:t>toutes</a:t>
            </a:r>
            <a:r>
              <a:rPr lang="en-US" sz="1400" dirty="0"/>
              <a:t> les </a:t>
            </a:r>
            <a:r>
              <a:rPr lang="en-US" sz="1400" dirty="0" err="1"/>
              <a:t>heures</a:t>
            </a:r>
            <a:r>
              <a:rPr lang="en-US" sz="1400" dirty="0"/>
              <a:t> </a:t>
            </a:r>
            <a:r>
              <a:rPr lang="en-US" sz="1400" dirty="0" err="1"/>
              <a:t>travaillées</a:t>
            </a:r>
            <a:endParaRPr lang="en-US" sz="1400" dirty="0"/>
          </a:p>
          <a:p>
            <a:endParaRPr lang="fr-CA" sz="1400" dirty="0"/>
          </a:p>
        </p:txBody>
      </p:sp>
      <p:sp>
        <p:nvSpPr>
          <p:cNvPr id="3" name="Google Shape;102;p19">
            <a:extLst>
              <a:ext uri="{FF2B5EF4-FFF2-40B4-BE49-F238E27FC236}">
                <a16:creationId xmlns:a16="http://schemas.microsoft.com/office/drawing/2014/main" id="{AF13390B-ADFB-D07C-F356-6D646357E9CE}"/>
              </a:ext>
            </a:extLst>
          </p:cNvPr>
          <p:cNvSpPr/>
          <p:nvPr>
            <p:custDataLst>
              <p:tags r:id="rId11"/>
            </p:custDataLst>
          </p:nvPr>
        </p:nvSpPr>
        <p:spPr>
          <a:xfrm>
            <a:off x="3358899" y="2135297"/>
            <a:ext cx="2093503" cy="832280"/>
          </a:xfrm>
          <a:prstGeom prst="rect">
            <a:avLst/>
          </a:prstGeom>
          <a:noFill/>
          <a:ln>
            <a:noFill/>
          </a:ln>
        </p:spPr>
        <p:txBody>
          <a:bodyPr spcFirstLastPara="1" wrap="square" lIns="91425" tIns="91425" rIns="91425" bIns="91425" anchor="ctr" anchorCtr="0">
            <a:noAutofit/>
          </a:bodyPr>
          <a:lstStyle/>
          <a:p>
            <a:pPr defTabSz="374904">
              <a:lnSpc>
                <a:spcPct val="115000"/>
              </a:lnSpc>
              <a:spcAft>
                <a:spcPts val="600"/>
              </a:spcAft>
            </a:pPr>
            <a:r>
              <a:rPr lang="fr-CA" sz="1200" dirty="0">
                <a:latin typeface="Roboto Medium"/>
                <a:ea typeface="Roboto Medium"/>
                <a:cs typeface="Roboto Medium"/>
                <a:sym typeface="Roboto Medium"/>
              </a:rPr>
              <a:t>Adjointe à l’enseignement universitaire</a:t>
            </a:r>
            <a:endParaRPr sz="1200" dirty="0">
              <a:latin typeface="Roboto"/>
              <a:ea typeface="Roboto"/>
              <a:cs typeface="Roboto"/>
              <a:sym typeface="Roboto"/>
            </a:endParaRPr>
          </a:p>
        </p:txBody>
      </p:sp>
    </p:spTree>
    <p:extLst>
      <p:ext uri="{BB962C8B-B14F-4D97-AF65-F5344CB8AC3E}">
        <p14:creationId xmlns:p14="http://schemas.microsoft.com/office/powerpoint/2010/main" val="1913594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useBgFill="1">
        <p:nvSpPr>
          <p:cNvPr id="177" name="Rectangle 17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flipH="1">
            <a:off x="1" y="0"/>
            <a:ext cx="9143999" cy="1627523"/>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6062114" y="0"/>
            <a:ext cx="3072908" cy="1627995"/>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16200000" flipH="1">
            <a:off x="3757985" y="-3757532"/>
            <a:ext cx="1628032"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Google Shape;157;p21"/>
          <p:cNvSpPr txBox="1">
            <a:spLocks noGrp="1"/>
          </p:cNvSpPr>
          <p:nvPr>
            <p:ph type="title"/>
            <p:custDataLst>
              <p:tags r:id="rId5"/>
            </p:custDataLst>
          </p:nvPr>
        </p:nvSpPr>
        <p:spPr>
          <a:xfrm>
            <a:off x="1037673" y="261648"/>
            <a:ext cx="7288583" cy="1182335"/>
          </a:xfrm>
          <a:prstGeom prst="rect">
            <a:avLst/>
          </a:prstGeom>
        </p:spPr>
        <p:txBody>
          <a:bodyPr spcFirstLastPara="1" lIns="68575" tIns="34275" rIns="68575" bIns="34275" anchor="ctr" anchorCtr="0">
            <a:normAutofit/>
          </a:bodyPr>
          <a:lstStyle/>
          <a:p>
            <a:pPr marL="0" lvl="0" indent="0" rtl="0">
              <a:spcBef>
                <a:spcPts val="0"/>
              </a:spcBef>
              <a:spcAft>
                <a:spcPts val="0"/>
              </a:spcAft>
              <a:buClr>
                <a:schemeClr val="dk1"/>
              </a:buClr>
              <a:buSzPts val="800"/>
              <a:buFont typeface="Arial"/>
              <a:buNone/>
            </a:pPr>
            <a:r>
              <a:rPr lang="fr-CA" sz="3000">
                <a:solidFill>
                  <a:srgbClr val="FFFFFF"/>
                </a:solidFill>
              </a:rPr>
              <a:t>Somme forfaitaire, prime et majoration de traitement:  secrétaire médicale</a:t>
            </a:r>
          </a:p>
        </p:txBody>
      </p:sp>
      <p:graphicFrame>
        <p:nvGraphicFramePr>
          <p:cNvPr id="173" name="Google Shape;158;p21">
            <a:extLst>
              <a:ext uri="{FF2B5EF4-FFF2-40B4-BE49-F238E27FC236}">
                <a16:creationId xmlns:a16="http://schemas.microsoft.com/office/drawing/2014/main" id="{2A4D80D8-A1BB-004B-B697-9A751C59F103}"/>
              </a:ext>
            </a:extLst>
          </p:cNvPr>
          <p:cNvGraphicFramePr>
            <a:graphicFrameLocks noGrp="1"/>
          </p:cNvGraphicFramePr>
          <p:nvPr>
            <p:ph idx="1"/>
            <p:custDataLst>
              <p:tags r:id="rId6"/>
            </p:custDataLst>
            <p:extLst>
              <p:ext uri="{D42A27DB-BD31-4B8C-83A1-F6EECF244321}">
                <p14:modId xmlns:p14="http://schemas.microsoft.com/office/powerpoint/2010/main" val="3961042317"/>
              </p:ext>
            </p:extLst>
          </p:nvPr>
        </p:nvGraphicFramePr>
        <p:xfrm>
          <a:off x="483042" y="1961984"/>
          <a:ext cx="8195871" cy="27670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3"/>
        <p:cNvGrpSpPr/>
        <p:nvPr/>
      </p:nvGrpSpPr>
      <p:grpSpPr>
        <a:xfrm>
          <a:off x="0" y="0"/>
          <a:ext cx="0" cy="0"/>
          <a:chOff x="0" y="0"/>
          <a:chExt cx="0" cy="0"/>
        </a:xfrm>
      </p:grpSpPr>
      <p:sp useBgFill="1">
        <p:nvSpPr>
          <p:cNvPr id="195" name="Rectangle 19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flipH="1">
            <a:off x="1" y="0"/>
            <a:ext cx="9143999" cy="1627523"/>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6062114" y="0"/>
            <a:ext cx="3072908" cy="1627995"/>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16200000" flipH="1">
            <a:off x="3757985" y="-3757532"/>
            <a:ext cx="1628032"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Google Shape;164;p22"/>
          <p:cNvSpPr txBox="1">
            <a:spLocks noGrp="1"/>
          </p:cNvSpPr>
          <p:nvPr>
            <p:ph type="title"/>
            <p:custDataLst>
              <p:tags r:id="rId5"/>
            </p:custDataLst>
          </p:nvPr>
        </p:nvSpPr>
        <p:spPr>
          <a:xfrm>
            <a:off x="1037673" y="261648"/>
            <a:ext cx="7288583" cy="1182335"/>
          </a:xfrm>
          <a:prstGeom prst="rect">
            <a:avLst/>
          </a:prstGeom>
        </p:spPr>
        <p:txBody>
          <a:bodyPr spcFirstLastPara="1" lIns="68575" tIns="34275" rIns="68575" bIns="34275" anchor="ctr" anchorCtr="0">
            <a:normAutofit/>
          </a:bodyPr>
          <a:lstStyle/>
          <a:p>
            <a:pPr marL="0" lvl="0" indent="0" rtl="0">
              <a:spcBef>
                <a:spcPts val="0"/>
              </a:spcBef>
              <a:spcAft>
                <a:spcPts val="0"/>
              </a:spcAft>
              <a:buClr>
                <a:schemeClr val="dk1"/>
              </a:buClr>
              <a:buSzPts val="800"/>
              <a:buFont typeface="Arial"/>
              <a:buNone/>
            </a:pPr>
            <a:r>
              <a:rPr lang="fr-CA" sz="3000">
                <a:solidFill>
                  <a:srgbClr val="FFFFFF"/>
                </a:solidFill>
              </a:rPr>
              <a:t>Somme forfaitaire/prime et majoration de traitement: secrétaire juridique</a:t>
            </a:r>
          </a:p>
        </p:txBody>
      </p:sp>
      <p:graphicFrame>
        <p:nvGraphicFramePr>
          <p:cNvPr id="180" name="Google Shape;165;p22">
            <a:extLst>
              <a:ext uri="{FF2B5EF4-FFF2-40B4-BE49-F238E27FC236}">
                <a16:creationId xmlns:a16="http://schemas.microsoft.com/office/drawing/2014/main" id="{592927EF-CF08-551D-0256-7065966CBAB6}"/>
              </a:ext>
            </a:extLst>
          </p:cNvPr>
          <p:cNvGraphicFramePr>
            <a:graphicFrameLocks noGrp="1"/>
          </p:cNvGraphicFramePr>
          <p:nvPr>
            <p:ph idx="1"/>
            <p:custDataLst>
              <p:tags r:id="rId6"/>
            </p:custDataLst>
            <p:extLst>
              <p:ext uri="{D42A27DB-BD31-4B8C-83A1-F6EECF244321}">
                <p14:modId xmlns:p14="http://schemas.microsoft.com/office/powerpoint/2010/main" val="2144038382"/>
              </p:ext>
            </p:extLst>
          </p:nvPr>
        </p:nvGraphicFramePr>
        <p:xfrm>
          <a:off x="483042" y="1961984"/>
          <a:ext cx="8195871" cy="27670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useBgFill="1">
        <p:nvSpPr>
          <p:cNvPr id="585" name="Rectangle 58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flipH="1">
            <a:off x="0" y="3951962"/>
            <a:ext cx="9143998" cy="1193056"/>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ectangle 58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12457" y="3951962"/>
            <a:ext cx="9156457" cy="1193056"/>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ectangle 58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flipH="1">
            <a:off x="6074020" y="3950443"/>
            <a:ext cx="3069980" cy="1193057"/>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5001" y="3950443"/>
            <a:ext cx="9149001" cy="848636"/>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ectangle 589">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10800000">
            <a:off x="12455" y="3958800"/>
            <a:ext cx="5802694" cy="1193055"/>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Google Shape;171;p23"/>
          <p:cNvSpPr txBox="1">
            <a:spLocks noGrp="1"/>
          </p:cNvSpPr>
          <p:nvPr>
            <p:ph type="title"/>
            <p:custDataLst>
              <p:tags r:id="rId7"/>
            </p:custDataLst>
          </p:nvPr>
        </p:nvSpPr>
        <p:spPr>
          <a:xfrm>
            <a:off x="1041156" y="4165979"/>
            <a:ext cx="7240557" cy="736855"/>
          </a:xfrm>
          <a:prstGeom prst="rect">
            <a:avLst/>
          </a:prstGeom>
        </p:spPr>
        <p:txBody>
          <a:bodyPr spcFirstLastPara="1" lIns="68575" tIns="34275" rIns="68575" bIns="34275" anchorCtr="0">
            <a:normAutofit/>
          </a:bodyPr>
          <a:lstStyle/>
          <a:p>
            <a:pPr marL="0" lvl="0" indent="0" rtl="0">
              <a:spcBef>
                <a:spcPts val="0"/>
              </a:spcBef>
              <a:spcAft>
                <a:spcPts val="0"/>
              </a:spcAft>
              <a:buNone/>
            </a:pPr>
            <a:r>
              <a:rPr lang="fr-CA" sz="3000" dirty="0">
                <a:solidFill>
                  <a:srgbClr val="FFFFFF"/>
                </a:solidFill>
              </a:rPr>
              <a:t>Intégration AA4</a:t>
            </a:r>
          </a:p>
        </p:txBody>
      </p:sp>
      <p:sp>
        <p:nvSpPr>
          <p:cNvPr id="172" name="Google Shape;172;p23"/>
          <p:cNvSpPr txBox="1">
            <a:spLocks noGrp="1"/>
          </p:cNvSpPr>
          <p:nvPr>
            <p:ph idx="1"/>
            <p:custDataLst>
              <p:tags r:id="rId8"/>
            </p:custDataLst>
          </p:nvPr>
        </p:nvSpPr>
        <p:spPr>
          <a:xfrm>
            <a:off x="1041157" y="618186"/>
            <a:ext cx="7240557" cy="2878428"/>
          </a:xfrm>
          <a:prstGeom prst="rect">
            <a:avLst/>
          </a:prstGeom>
        </p:spPr>
        <p:txBody>
          <a:bodyPr spcFirstLastPara="1" lIns="68575" tIns="34275" rIns="68575" bIns="34275" anchor="ctr" anchorCtr="0">
            <a:normAutofit/>
          </a:bodyPr>
          <a:lstStyle/>
          <a:p>
            <a:pPr marL="0" lvl="0" indent="0" rtl="0">
              <a:spcBef>
                <a:spcPts val="800"/>
              </a:spcBef>
              <a:spcAft>
                <a:spcPts val="0"/>
              </a:spcAft>
              <a:buNone/>
            </a:pPr>
            <a:endParaRPr lang="fr-CA" sz="1500" dirty="0"/>
          </a:p>
          <a:p>
            <a:pPr marL="0" lvl="0" indent="0" rtl="0">
              <a:spcBef>
                <a:spcPts val="1200"/>
              </a:spcBef>
              <a:spcAft>
                <a:spcPts val="0"/>
              </a:spcAft>
              <a:buNone/>
            </a:pPr>
            <a:endParaRPr lang="fr-CA" sz="1500" dirty="0"/>
          </a:p>
          <a:p>
            <a:pPr>
              <a:spcBef>
                <a:spcPts val="1200"/>
              </a:spcBef>
            </a:pPr>
            <a:r>
              <a:rPr lang="fr-CA" sz="1500" dirty="0"/>
              <a:t>Les agentes administratives classe 4 sont  intégrées au titre d’emploi  d’agentes administratives classe 3 (rangement 7)  depuis le 16 juin </a:t>
            </a:r>
          </a:p>
          <a:p>
            <a:pPr>
              <a:spcBef>
                <a:spcPts val="1200"/>
              </a:spcBef>
              <a:spcAft>
                <a:spcPts val="1200"/>
              </a:spcAft>
            </a:pPr>
            <a:r>
              <a:rPr lang="fr-CA" sz="1500" dirty="0"/>
              <a:t>Rehaussement de 2 rangements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5E0BBB5-3541-27DD-9B63-684CDF537D1E}"/>
              </a:ext>
            </a:extLst>
          </p:cNvPr>
          <p:cNvSpPr>
            <a:spLocks noGrp="1"/>
          </p:cNvSpPr>
          <p:nvPr>
            <p:ph type="title"/>
          </p:nvPr>
        </p:nvSpPr>
        <p:spPr>
          <a:xfrm>
            <a:off x="1028697" y="261648"/>
            <a:ext cx="7533018" cy="658297"/>
          </a:xfrm>
        </p:spPr>
        <p:txBody>
          <a:bodyPr anchor="ctr">
            <a:normAutofit/>
          </a:bodyPr>
          <a:lstStyle/>
          <a:p>
            <a:r>
              <a:rPr lang="fr-CA" sz="3000" dirty="0">
                <a:solidFill>
                  <a:srgbClr val="FFFFFF"/>
                </a:solidFill>
              </a:rPr>
              <a:t>Intégration des rangements</a:t>
            </a:r>
          </a:p>
        </p:txBody>
      </p:sp>
      <p:graphicFrame>
        <p:nvGraphicFramePr>
          <p:cNvPr id="7" name="Espace réservé du contenu 2">
            <a:extLst>
              <a:ext uri="{FF2B5EF4-FFF2-40B4-BE49-F238E27FC236}">
                <a16:creationId xmlns:a16="http://schemas.microsoft.com/office/drawing/2014/main" id="{EAEFAEB8-8919-788B-2121-EC3F78D642A8}"/>
              </a:ext>
            </a:extLst>
          </p:cNvPr>
          <p:cNvGraphicFramePr>
            <a:graphicFrameLocks noGrp="1"/>
          </p:cNvGraphicFramePr>
          <p:nvPr>
            <p:ph idx="1"/>
            <p:extLst>
              <p:ext uri="{D42A27DB-BD31-4B8C-83A1-F6EECF244321}">
                <p14:modId xmlns:p14="http://schemas.microsoft.com/office/powerpoint/2010/main" val="1356860867"/>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62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213" name="Rectangle 21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Google Shape;185;p25"/>
          <p:cNvSpPr txBox="1">
            <a:spLocks noGrp="1"/>
          </p:cNvSpPr>
          <p:nvPr>
            <p:ph type="title"/>
            <p:custDataLst>
              <p:tags r:id="rId2"/>
            </p:custDataLst>
          </p:nvPr>
        </p:nvSpPr>
        <p:spPr>
          <a:xfrm>
            <a:off x="628650" y="344897"/>
            <a:ext cx="7886700" cy="753445"/>
          </a:xfrm>
          <a:prstGeom prst="rect">
            <a:avLst/>
          </a:prstGeom>
        </p:spPr>
        <p:txBody>
          <a:bodyPr spcFirstLastPara="1" lIns="68575" tIns="34275" rIns="68575" bIns="34275" anchorCtr="0">
            <a:normAutofit/>
          </a:bodyPr>
          <a:lstStyle/>
          <a:p>
            <a:pPr marL="0" lvl="0" indent="0" algn="ctr" rtl="0">
              <a:spcBef>
                <a:spcPts val="0"/>
              </a:spcBef>
              <a:spcAft>
                <a:spcPts val="0"/>
              </a:spcAft>
              <a:buNone/>
            </a:pPr>
            <a:r>
              <a:rPr lang="fr-CA" dirty="0">
                <a:solidFill>
                  <a:srgbClr val="FFFFFF"/>
                </a:solidFill>
              </a:rPr>
              <a:t>Disposition spécifique </a:t>
            </a:r>
          </a:p>
        </p:txBody>
      </p:sp>
      <p:sp>
        <p:nvSpPr>
          <p:cNvPr id="214" name="Rectangle: Rounded Corners 20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34622" y="1190977"/>
            <a:ext cx="8274756" cy="3576285"/>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8" name="Google Shape;186;p25">
            <a:extLst>
              <a:ext uri="{FF2B5EF4-FFF2-40B4-BE49-F238E27FC236}">
                <a16:creationId xmlns:a16="http://schemas.microsoft.com/office/drawing/2014/main" id="{03B79D6C-39F4-2F52-9CA6-B4E091252712}"/>
              </a:ext>
            </a:extLst>
          </p:cNvPr>
          <p:cNvGraphicFramePr>
            <a:graphicFrameLocks noGrp="1"/>
          </p:cNvGraphicFramePr>
          <p:nvPr>
            <p:ph idx="1"/>
            <p:custDataLst>
              <p:tags r:id="rId4"/>
            </p:custDataLst>
            <p:extLst>
              <p:ext uri="{D42A27DB-BD31-4B8C-83A1-F6EECF244321}">
                <p14:modId xmlns:p14="http://schemas.microsoft.com/office/powerpoint/2010/main" val="392129598"/>
              </p:ext>
            </p:extLst>
          </p:nvPr>
        </p:nvGraphicFramePr>
        <p:xfrm>
          <a:off x="628650" y="1350683"/>
          <a:ext cx="7886700" cy="32635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50F4CB-3EB3-4C81-9C1E-A5BE331F42A2}"/>
              </a:ext>
            </a:extLst>
          </p:cNvPr>
          <p:cNvSpPr>
            <a:spLocks noGrp="1"/>
          </p:cNvSpPr>
          <p:nvPr>
            <p:ph type="title"/>
          </p:nvPr>
        </p:nvSpPr>
        <p:spPr/>
        <p:txBody>
          <a:bodyPr/>
          <a:lstStyle/>
          <a:p>
            <a:r>
              <a:rPr lang="fr-CA" dirty="0"/>
              <a:t>Paiement de la rétroactivité </a:t>
            </a:r>
          </a:p>
        </p:txBody>
      </p:sp>
      <p:sp>
        <p:nvSpPr>
          <p:cNvPr id="3" name="Espace réservé du contenu 2">
            <a:extLst>
              <a:ext uri="{FF2B5EF4-FFF2-40B4-BE49-F238E27FC236}">
                <a16:creationId xmlns:a16="http://schemas.microsoft.com/office/drawing/2014/main" id="{10433741-3429-4F4F-9488-09B3A2C3143E}"/>
              </a:ext>
            </a:extLst>
          </p:cNvPr>
          <p:cNvSpPr>
            <a:spLocks noGrp="1"/>
          </p:cNvSpPr>
          <p:nvPr>
            <p:ph idx="1"/>
          </p:nvPr>
        </p:nvSpPr>
        <p:spPr/>
        <p:txBody>
          <a:bodyPr/>
          <a:lstStyle/>
          <a:p>
            <a:r>
              <a:rPr lang="fr-CA" dirty="0"/>
              <a:t>Correction  salariale cc: le 22 juillet ?  </a:t>
            </a:r>
          </a:p>
          <a:p>
            <a:pPr marL="0" indent="0">
              <a:buNone/>
            </a:pPr>
            <a:endParaRPr lang="fr-CA" dirty="0"/>
          </a:p>
          <a:p>
            <a:r>
              <a:rPr lang="fr-CA" dirty="0"/>
              <a:t>Rétroactivité </a:t>
            </a:r>
            <a:r>
              <a:rPr lang="fr-CA"/>
              <a:t>salariale d’équité  </a:t>
            </a:r>
            <a:r>
              <a:rPr lang="fr-CA" dirty="0"/>
              <a:t>: au plus tard à la paie comprenant le 31 octobre 2024 (paie no 23) </a:t>
            </a:r>
          </a:p>
        </p:txBody>
      </p:sp>
    </p:spTree>
    <p:extLst>
      <p:ext uri="{BB962C8B-B14F-4D97-AF65-F5344CB8AC3E}">
        <p14:creationId xmlns:p14="http://schemas.microsoft.com/office/powerpoint/2010/main" val="765316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e image contenant ciseaux&#10;&#10;Description générée automatiquement">
            <a:extLst>
              <a:ext uri="{FF2B5EF4-FFF2-40B4-BE49-F238E27FC236}">
                <a16:creationId xmlns:a16="http://schemas.microsoft.com/office/drawing/2014/main" id="{5B078844-6C9D-9977-DFA7-2F1DE84D4D2E}"/>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bwMode="auto">
          <a:xfrm>
            <a:off x="0" y="0"/>
            <a:ext cx="9144000" cy="277005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A83C055D-F96C-D0ED-E083-F8A8F6CFF02C}"/>
              </a:ext>
            </a:extLst>
          </p:cNvPr>
          <p:cNvSpPr>
            <a:spLocks noGrp="1"/>
          </p:cNvSpPr>
          <p:nvPr>
            <p:custDataLst>
              <p:tags r:id="rId6"/>
            </p:custDataLst>
          </p:nvPr>
        </p:nvSpPr>
        <p:spPr>
          <a:xfrm>
            <a:off x="1773794" y="3484091"/>
            <a:ext cx="5298701" cy="11737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chemeClr val="bg1"/>
                </a:solidFill>
                <a:ea typeface="Calibri Light"/>
                <a:cs typeface="Calibri Light"/>
              </a:rPr>
              <a:t>Période de questions</a:t>
            </a:r>
          </a:p>
        </p:txBody>
      </p:sp>
    </p:spTree>
    <p:extLst>
      <p:ext uri="{BB962C8B-B14F-4D97-AF65-F5344CB8AC3E}">
        <p14:creationId xmlns:p14="http://schemas.microsoft.com/office/powerpoint/2010/main" val="151862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re 5">
            <a:extLst>
              <a:ext uri="{FF2B5EF4-FFF2-40B4-BE49-F238E27FC236}">
                <a16:creationId xmlns:a16="http://schemas.microsoft.com/office/drawing/2014/main" id="{2AEE261F-F4B7-4E20-A018-F4546C6ED6B1}"/>
              </a:ext>
            </a:extLst>
          </p:cNvPr>
          <p:cNvSpPr>
            <a:spLocks noGrp="1"/>
          </p:cNvSpPr>
          <p:nvPr>
            <p:ph type="title"/>
            <p:custDataLst>
              <p:tags r:id="rId7"/>
            </p:custDataLst>
          </p:nvPr>
        </p:nvSpPr>
        <p:spPr>
          <a:xfrm>
            <a:off x="439858" y="1262817"/>
            <a:ext cx="2336449" cy="1797269"/>
          </a:xfrm>
        </p:spPr>
        <p:txBody>
          <a:bodyPr vert="horz" lIns="91440" tIns="45720" rIns="91440" bIns="45720" rtlCol="0" anchor="b">
            <a:normAutofit/>
          </a:bodyPr>
          <a:lstStyle/>
          <a:p>
            <a:pPr algn="r" defTabSz="914400">
              <a:spcBef>
                <a:spcPct val="0"/>
              </a:spcBef>
            </a:pPr>
            <a:r>
              <a:rPr lang="en-US" sz="3000" kern="1200">
                <a:solidFill>
                  <a:srgbClr val="FFFFFF"/>
                </a:solidFill>
                <a:latin typeface="+mj-lt"/>
                <a:ea typeface="+mj-ea"/>
                <a:cs typeface="+mj-cs"/>
              </a:rPr>
              <a:t>Ordre du jour </a:t>
            </a:r>
          </a:p>
        </p:txBody>
      </p:sp>
      <p:graphicFrame>
        <p:nvGraphicFramePr>
          <p:cNvPr id="9" name="Espace réservé du texte 6">
            <a:extLst>
              <a:ext uri="{FF2B5EF4-FFF2-40B4-BE49-F238E27FC236}">
                <a16:creationId xmlns:a16="http://schemas.microsoft.com/office/drawing/2014/main" id="{EC8953C6-98F2-4035-5CDA-2774E111B8E7}"/>
              </a:ext>
            </a:extLst>
          </p:cNvPr>
          <p:cNvGraphicFramePr/>
          <p:nvPr>
            <p:custDataLst>
              <p:tags r:id="rId8"/>
            </p:custDataLst>
            <p:extLst>
              <p:ext uri="{D42A27DB-BD31-4B8C-83A1-F6EECF244321}">
                <p14:modId xmlns:p14="http://schemas.microsoft.com/office/powerpoint/2010/main" val="673626958"/>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3837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B059BC-5417-4798-A043-CAC8A5955F64}"/>
              </a:ext>
            </a:extLst>
          </p:cNvPr>
          <p:cNvSpPr>
            <a:spLocks noGrp="1"/>
          </p:cNvSpPr>
          <p:nvPr>
            <p:ph type="title"/>
          </p:nvPr>
        </p:nvSpPr>
        <p:spPr/>
        <p:txBody>
          <a:bodyPr>
            <a:normAutofit fontScale="90000"/>
          </a:bodyPr>
          <a:lstStyle/>
          <a:p>
            <a:r>
              <a:rPr lang="fr-CA" dirty="0"/>
              <a:t>Lexique </a:t>
            </a:r>
          </a:p>
        </p:txBody>
      </p:sp>
      <p:sp>
        <p:nvSpPr>
          <p:cNvPr id="3" name="Espace réservé du texte 2">
            <a:extLst>
              <a:ext uri="{FF2B5EF4-FFF2-40B4-BE49-F238E27FC236}">
                <a16:creationId xmlns:a16="http://schemas.microsoft.com/office/drawing/2014/main" id="{0C57B4D4-7923-427B-914B-7CC809979074}"/>
              </a:ext>
            </a:extLst>
          </p:cNvPr>
          <p:cNvSpPr>
            <a:spLocks noGrp="1"/>
          </p:cNvSpPr>
          <p:nvPr>
            <p:ph type="body" idx="1"/>
          </p:nvPr>
        </p:nvSpPr>
        <p:spPr/>
        <p:txBody>
          <a:bodyPr>
            <a:normAutofit fontScale="85000" lnSpcReduction="20000"/>
          </a:bodyPr>
          <a:lstStyle/>
          <a:p>
            <a:r>
              <a:rPr lang="fr-CA" dirty="0"/>
              <a:t>Échelle salariale: </a:t>
            </a:r>
          </a:p>
          <a:p>
            <a:pPr marL="114300" indent="0">
              <a:buNone/>
            </a:pPr>
            <a:r>
              <a:rPr lang="fr-FR" dirty="0"/>
              <a:t>	Tableau indiquant, pour une classe d'emplois donnée, les taux de salaire en ordre croissant et selon un nombre d'échelons déterminé.</a:t>
            </a:r>
            <a:endParaRPr lang="fr-CA" dirty="0"/>
          </a:p>
          <a:p>
            <a:endParaRPr lang="fr-CA" dirty="0"/>
          </a:p>
          <a:p>
            <a:r>
              <a:rPr lang="fr-CA" dirty="0"/>
              <a:t>Rangement : </a:t>
            </a:r>
            <a:r>
              <a:rPr lang="fr-FR" dirty="0"/>
              <a:t>notre  structure salariale du secteur public compte 28 rangements. Plus l’emploi est complexe,  et plus le titre d’emploi est classé dans un rangement élevé. Plus le rangement est haut, plus le salaire est élevé et, règle générale, plus le nombre d’échelons de l’échelle salariale augmente.</a:t>
            </a:r>
          </a:p>
          <a:p>
            <a:endParaRPr lang="fr-CA" dirty="0"/>
          </a:p>
          <a:p>
            <a:pPr marL="114300" indent="0">
              <a:buNone/>
            </a:pPr>
            <a:r>
              <a:rPr lang="fr-CA" dirty="0"/>
              <a:t>Ex: psychologue:  rangement 24 , 18 échelons</a:t>
            </a:r>
          </a:p>
          <a:p>
            <a:pPr marL="114300" indent="0">
              <a:buNone/>
            </a:pPr>
            <a:r>
              <a:rPr lang="fr-CA" dirty="0"/>
              <a:t>       AA4: rangement 4, 4 échelons</a:t>
            </a:r>
          </a:p>
          <a:p>
            <a:endParaRPr lang="fr-CA" dirty="0"/>
          </a:p>
          <a:p>
            <a:r>
              <a:rPr lang="fr-CA" dirty="0"/>
              <a:t>Règle de promotion: La personne salariée promue reçoit au départ, dans son nouveau titre d'emploi, le salaire prévu à l'échelle de ce titre d'emploi immédiatement supérieur à celui qu'elle recevait dans le titre d'emploi qu'elle quitte.</a:t>
            </a:r>
          </a:p>
          <a:p>
            <a:endParaRPr lang="fr-CA" dirty="0"/>
          </a:p>
          <a:p>
            <a:endParaRPr lang="fr-CA" dirty="0"/>
          </a:p>
          <a:p>
            <a:endParaRPr lang="fr-CA" dirty="0"/>
          </a:p>
        </p:txBody>
      </p:sp>
    </p:spTree>
    <p:extLst>
      <p:ext uri="{BB962C8B-B14F-4D97-AF65-F5344CB8AC3E}">
        <p14:creationId xmlns:p14="http://schemas.microsoft.com/office/powerpoint/2010/main" val="95576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re 1">
            <a:extLst>
              <a:ext uri="{FF2B5EF4-FFF2-40B4-BE49-F238E27FC236}">
                <a16:creationId xmlns:a16="http://schemas.microsoft.com/office/drawing/2014/main" id="{92E22509-7268-4D77-932A-A835761C7E16}"/>
              </a:ext>
            </a:extLst>
          </p:cNvPr>
          <p:cNvSpPr>
            <a:spLocks noGrp="1"/>
          </p:cNvSpPr>
          <p:nvPr>
            <p:ph type="title"/>
            <p:custDataLst>
              <p:tags r:id="rId2"/>
            </p:custDataLst>
          </p:nvPr>
        </p:nvSpPr>
        <p:spPr>
          <a:xfrm>
            <a:off x="628650" y="336540"/>
            <a:ext cx="4954732" cy="919238"/>
          </a:xfrm>
        </p:spPr>
        <p:txBody>
          <a:bodyPr vert="horz" lIns="91440" tIns="45720" rIns="91440" bIns="45720" rtlCol="0" anchor="b">
            <a:normAutofit/>
          </a:bodyPr>
          <a:lstStyle/>
          <a:p>
            <a:pPr defTabSz="914400">
              <a:spcBef>
                <a:spcPct val="0"/>
              </a:spcBef>
            </a:pPr>
            <a:r>
              <a:rPr lang="en-US" sz="2900" kern="1200" dirty="0" err="1">
                <a:solidFill>
                  <a:schemeClr val="bg1"/>
                </a:solidFill>
                <a:latin typeface="+mj-lt"/>
                <a:ea typeface="+mj-ea"/>
                <a:cs typeface="+mj-cs"/>
              </a:rPr>
              <a:t>Décision</a:t>
            </a:r>
            <a:r>
              <a:rPr lang="en-US" sz="2900" kern="1200" dirty="0">
                <a:solidFill>
                  <a:schemeClr val="bg1"/>
                </a:solidFill>
                <a:latin typeface="+mj-lt"/>
                <a:ea typeface="+mj-ea"/>
                <a:cs typeface="+mj-cs"/>
              </a:rPr>
              <a:t> CNESST</a:t>
            </a:r>
            <a:br>
              <a:rPr lang="en-US" sz="2900" kern="1200" dirty="0">
                <a:solidFill>
                  <a:schemeClr val="bg1"/>
                </a:solidFill>
                <a:latin typeface="+mj-lt"/>
                <a:ea typeface="+mj-ea"/>
                <a:cs typeface="+mj-cs"/>
              </a:rPr>
            </a:br>
            <a:r>
              <a:rPr lang="en-US" sz="1600" kern="1200" dirty="0" err="1">
                <a:solidFill>
                  <a:schemeClr val="bg1"/>
                </a:solidFill>
                <a:latin typeface="+mj-lt"/>
                <a:ea typeface="+mj-ea"/>
                <a:cs typeface="+mj-cs"/>
              </a:rPr>
              <a:t>Publiée</a:t>
            </a:r>
            <a:r>
              <a:rPr lang="en-US" sz="1600" kern="1200" dirty="0">
                <a:solidFill>
                  <a:schemeClr val="bg1"/>
                </a:solidFill>
                <a:latin typeface="+mj-lt"/>
                <a:ea typeface="+mj-ea"/>
                <a:cs typeface="+mj-cs"/>
              </a:rPr>
              <a:t> le 28 </a:t>
            </a:r>
            <a:r>
              <a:rPr lang="en-US" sz="1600" kern="1200" dirty="0" err="1">
                <a:solidFill>
                  <a:schemeClr val="bg1"/>
                </a:solidFill>
                <a:latin typeface="+mj-lt"/>
                <a:ea typeface="+mj-ea"/>
                <a:cs typeface="+mj-cs"/>
              </a:rPr>
              <a:t>septembre</a:t>
            </a:r>
            <a:r>
              <a:rPr lang="en-US" sz="1600" kern="1200" dirty="0">
                <a:solidFill>
                  <a:schemeClr val="bg1"/>
                </a:solidFill>
                <a:latin typeface="+mj-lt"/>
                <a:ea typeface="+mj-ea"/>
                <a:cs typeface="+mj-cs"/>
              </a:rPr>
              <a:t> 2023</a:t>
            </a:r>
          </a:p>
        </p:txBody>
      </p:sp>
      <p:cxnSp>
        <p:nvCxnSpPr>
          <p:cNvPr id="66" name="Straight Connector 6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flipH="1">
            <a:off x="623904" y="1312317"/>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Espace réservé du texte 2">
            <a:extLst>
              <a:ext uri="{FF2B5EF4-FFF2-40B4-BE49-F238E27FC236}">
                <a16:creationId xmlns:a16="http://schemas.microsoft.com/office/drawing/2014/main" id="{3AFD731F-1257-4981-8F71-3D7C22EA9E1C}"/>
              </a:ext>
            </a:extLst>
          </p:cNvPr>
          <p:cNvSpPr>
            <a:spLocks noGrp="1"/>
          </p:cNvSpPr>
          <p:nvPr>
            <p:ph type="body" idx="1"/>
            <p:custDataLst>
              <p:tags r:id="rId4"/>
            </p:custDataLst>
          </p:nvPr>
        </p:nvSpPr>
        <p:spPr>
          <a:xfrm>
            <a:off x="36720" y="1312317"/>
            <a:ext cx="6321550" cy="2792307"/>
          </a:xfrm>
        </p:spPr>
        <p:txBody>
          <a:bodyPr vert="horz" lIns="91440" tIns="45720" rIns="91440" bIns="45720" rtlCol="0">
            <a:noAutofit/>
          </a:bodyPr>
          <a:lstStyle/>
          <a:p>
            <a:pPr marL="114300" indent="-228600" defTabSz="914400">
              <a:spcAft>
                <a:spcPts val="600"/>
              </a:spcAft>
              <a:buFont typeface="Arial" panose="020B0604020202020204" pitchFamily="34" charset="0"/>
              <a:buChar char="•"/>
            </a:pPr>
            <a:endParaRPr lang="en-US" sz="1100" dirty="0">
              <a:solidFill>
                <a:schemeClr val="bg1"/>
              </a:solidFill>
            </a:endParaRPr>
          </a:p>
          <a:p>
            <a:pPr marL="0" indent="0" algn="ctr" defTabSz="914400">
              <a:spcAft>
                <a:spcPts val="600"/>
              </a:spcAft>
              <a:buNone/>
            </a:pPr>
            <a:r>
              <a:rPr lang="en-US" sz="1100" dirty="0">
                <a:solidFill>
                  <a:schemeClr val="bg1"/>
                </a:solidFill>
              </a:rPr>
              <a:t>Origine de la </a:t>
            </a:r>
            <a:r>
              <a:rPr lang="en-US" sz="1100" dirty="0" err="1">
                <a:solidFill>
                  <a:schemeClr val="bg1"/>
                </a:solidFill>
              </a:rPr>
              <a:t>décision</a:t>
            </a:r>
            <a:endParaRPr lang="en-US" sz="1100" dirty="0">
              <a:solidFill>
                <a:schemeClr val="bg1"/>
              </a:solidFill>
            </a:endParaRPr>
          </a:p>
          <a:p>
            <a:pPr marL="0" indent="-228600" defTabSz="914400">
              <a:spcAft>
                <a:spcPts val="600"/>
              </a:spcAft>
              <a:buFont typeface="Arial" panose="020B0604020202020204" pitchFamily="34" charset="0"/>
              <a:buChar char="•"/>
            </a:pPr>
            <a:endParaRPr lang="en-US" sz="1100" dirty="0">
              <a:solidFill>
                <a:schemeClr val="bg1"/>
              </a:solidFill>
            </a:endParaRPr>
          </a:p>
          <a:p>
            <a:pPr lvl="1" indent="-228600" defTabSz="914400">
              <a:spcAft>
                <a:spcPts val="600"/>
              </a:spcAft>
              <a:buFont typeface="Arial" panose="020B0604020202020204" pitchFamily="34" charset="0"/>
              <a:buChar char="•"/>
            </a:pPr>
            <a:r>
              <a:rPr lang="en-US" sz="1100" dirty="0" err="1">
                <a:solidFill>
                  <a:schemeClr val="bg1"/>
                </a:solidFill>
              </a:rPr>
              <a:t>Évaluation</a:t>
            </a:r>
            <a:r>
              <a:rPr lang="en-US" sz="1100" dirty="0">
                <a:solidFill>
                  <a:schemeClr val="bg1"/>
                </a:solidFill>
              </a:rPr>
              <a:t> du </a:t>
            </a:r>
            <a:r>
              <a:rPr lang="en-US" sz="1100" dirty="0" err="1">
                <a:solidFill>
                  <a:schemeClr val="bg1"/>
                </a:solidFill>
              </a:rPr>
              <a:t>maintien</a:t>
            </a:r>
            <a:r>
              <a:rPr lang="en-US" sz="1100" dirty="0">
                <a:solidFill>
                  <a:schemeClr val="bg1"/>
                </a:solidFill>
              </a:rPr>
              <a:t> 2010 par le CT seul : </a:t>
            </a:r>
            <a:r>
              <a:rPr lang="en-US" sz="1100" dirty="0" err="1">
                <a:solidFill>
                  <a:schemeClr val="bg1"/>
                </a:solidFill>
              </a:rPr>
              <a:t>affichage</a:t>
            </a:r>
            <a:r>
              <a:rPr lang="en-US" sz="1100" dirty="0">
                <a:solidFill>
                  <a:schemeClr val="bg1"/>
                </a:solidFill>
              </a:rPr>
              <a:t> le 20 dec 2010</a:t>
            </a:r>
          </a:p>
          <a:p>
            <a:pPr lvl="1" indent="-228600" defTabSz="914400">
              <a:spcAft>
                <a:spcPts val="600"/>
              </a:spcAft>
              <a:buFont typeface="Arial" panose="020B0604020202020204" pitchFamily="34" charset="0"/>
              <a:buChar char="•"/>
            </a:pPr>
            <a:r>
              <a:rPr lang="en-US" sz="1100" dirty="0" err="1">
                <a:solidFill>
                  <a:schemeClr val="bg1"/>
                </a:solidFill>
              </a:rPr>
              <a:t>Nouvel</a:t>
            </a:r>
            <a:r>
              <a:rPr lang="en-US" sz="1100" dirty="0">
                <a:solidFill>
                  <a:schemeClr val="bg1"/>
                </a:solidFill>
              </a:rPr>
              <a:t> </a:t>
            </a:r>
            <a:r>
              <a:rPr lang="en-US" sz="1100" dirty="0" err="1">
                <a:solidFill>
                  <a:schemeClr val="bg1"/>
                </a:solidFill>
              </a:rPr>
              <a:t>affichage</a:t>
            </a:r>
            <a:r>
              <a:rPr lang="en-US" sz="1100" dirty="0">
                <a:solidFill>
                  <a:schemeClr val="bg1"/>
                </a:solidFill>
              </a:rPr>
              <a:t> le 18 </a:t>
            </a:r>
            <a:r>
              <a:rPr lang="en-US" sz="1100" dirty="0" err="1">
                <a:solidFill>
                  <a:schemeClr val="bg1"/>
                </a:solidFill>
              </a:rPr>
              <a:t>avril</a:t>
            </a:r>
            <a:r>
              <a:rPr lang="en-US" sz="1100" dirty="0">
                <a:solidFill>
                  <a:schemeClr val="bg1"/>
                </a:solidFill>
              </a:rPr>
              <a:t> 2011: suite aux </a:t>
            </a:r>
            <a:r>
              <a:rPr lang="en-US" sz="1100" dirty="0" err="1">
                <a:solidFill>
                  <a:schemeClr val="bg1"/>
                </a:solidFill>
              </a:rPr>
              <a:t>commentaires</a:t>
            </a:r>
            <a:r>
              <a:rPr lang="en-US" sz="1100" dirty="0">
                <a:solidFill>
                  <a:schemeClr val="bg1"/>
                </a:solidFill>
              </a:rPr>
              <a:t> </a:t>
            </a:r>
            <a:r>
              <a:rPr lang="en-US" sz="1100" dirty="0" err="1">
                <a:solidFill>
                  <a:schemeClr val="bg1"/>
                </a:solidFill>
              </a:rPr>
              <a:t>reçus</a:t>
            </a:r>
            <a:endParaRPr lang="en-US" sz="1100" dirty="0">
              <a:solidFill>
                <a:schemeClr val="bg1"/>
              </a:solidFill>
            </a:endParaRPr>
          </a:p>
          <a:p>
            <a:pPr lvl="1" indent="-228600" defTabSz="914400">
              <a:spcAft>
                <a:spcPts val="600"/>
              </a:spcAft>
              <a:buFont typeface="Arial" panose="020B0604020202020204" pitchFamily="34" charset="0"/>
              <a:buChar char="•"/>
            </a:pPr>
            <a:r>
              <a:rPr lang="en-US" sz="1100" dirty="0">
                <a:solidFill>
                  <a:schemeClr val="bg1"/>
                </a:solidFill>
              </a:rPr>
              <a:t>5000 </a:t>
            </a:r>
            <a:r>
              <a:rPr lang="en-US" sz="1100" dirty="0" err="1">
                <a:solidFill>
                  <a:schemeClr val="bg1"/>
                </a:solidFill>
              </a:rPr>
              <a:t>plaintes</a:t>
            </a:r>
            <a:r>
              <a:rPr lang="en-US" sz="1100" dirty="0">
                <a:solidFill>
                  <a:schemeClr val="bg1"/>
                </a:solidFill>
              </a:rPr>
              <a:t> </a:t>
            </a:r>
            <a:r>
              <a:rPr lang="en-US" sz="1100" dirty="0" err="1">
                <a:solidFill>
                  <a:schemeClr val="bg1"/>
                </a:solidFill>
              </a:rPr>
              <a:t>furent</a:t>
            </a:r>
            <a:r>
              <a:rPr lang="en-US" sz="1100" dirty="0">
                <a:solidFill>
                  <a:schemeClr val="bg1"/>
                </a:solidFill>
              </a:rPr>
              <a:t> </a:t>
            </a:r>
            <a:r>
              <a:rPr lang="en-US" sz="1100" dirty="0" err="1">
                <a:solidFill>
                  <a:schemeClr val="bg1"/>
                </a:solidFill>
              </a:rPr>
              <a:t>déposées</a:t>
            </a:r>
            <a:endParaRPr lang="en-US" sz="1100" dirty="0">
              <a:solidFill>
                <a:schemeClr val="bg1"/>
              </a:solidFill>
            </a:endParaRPr>
          </a:p>
          <a:p>
            <a:pPr lvl="1" indent="-228600" defTabSz="914400">
              <a:spcAft>
                <a:spcPts val="600"/>
              </a:spcAft>
              <a:buFont typeface="Arial" panose="020B0604020202020204" pitchFamily="34" charset="0"/>
              <a:buChar char="•"/>
            </a:pPr>
            <a:r>
              <a:rPr lang="en-US" sz="1100" dirty="0">
                <a:solidFill>
                  <a:schemeClr val="bg1"/>
                </a:solidFill>
              </a:rPr>
              <a:t>Conciliation de 2013 à 2017</a:t>
            </a:r>
          </a:p>
          <a:p>
            <a:pPr lvl="1" indent="-228600" defTabSz="914400">
              <a:spcAft>
                <a:spcPts val="600"/>
              </a:spcAft>
              <a:buFont typeface="Arial" panose="020B0604020202020204" pitchFamily="34" charset="0"/>
              <a:buChar char="•"/>
            </a:pPr>
            <a:r>
              <a:rPr lang="en-US" sz="1100" dirty="0">
                <a:solidFill>
                  <a:schemeClr val="bg1"/>
                </a:solidFill>
              </a:rPr>
              <a:t>Début de </a:t>
            </a:r>
            <a:r>
              <a:rPr lang="en-US" sz="1100" dirty="0" err="1">
                <a:solidFill>
                  <a:schemeClr val="bg1"/>
                </a:solidFill>
              </a:rPr>
              <a:t>l’enquête</a:t>
            </a:r>
            <a:r>
              <a:rPr lang="en-US" sz="1100" dirty="0">
                <a:solidFill>
                  <a:schemeClr val="bg1"/>
                </a:solidFill>
              </a:rPr>
              <a:t> de la CNESST </a:t>
            </a:r>
            <a:r>
              <a:rPr lang="en-US" sz="1100" dirty="0" err="1">
                <a:solidFill>
                  <a:schemeClr val="bg1"/>
                </a:solidFill>
              </a:rPr>
              <a:t>nov</a:t>
            </a:r>
            <a:r>
              <a:rPr lang="en-US" sz="1100" dirty="0">
                <a:solidFill>
                  <a:schemeClr val="bg1"/>
                </a:solidFill>
              </a:rPr>
              <a:t> 2017</a:t>
            </a:r>
          </a:p>
          <a:p>
            <a:pPr lvl="1" indent="-228600" defTabSz="914400">
              <a:spcAft>
                <a:spcPts val="600"/>
              </a:spcAft>
              <a:buFont typeface="Arial" panose="020B0604020202020204" pitchFamily="34" charset="0"/>
              <a:buChar char="•"/>
            </a:pPr>
            <a:r>
              <a:rPr lang="en-US" sz="1100" dirty="0" err="1">
                <a:solidFill>
                  <a:schemeClr val="bg1"/>
                </a:solidFill>
              </a:rPr>
              <a:t>Conciliateur</a:t>
            </a:r>
            <a:r>
              <a:rPr lang="en-US" sz="1100" dirty="0">
                <a:solidFill>
                  <a:schemeClr val="bg1"/>
                </a:solidFill>
              </a:rPr>
              <a:t> </a:t>
            </a:r>
            <a:r>
              <a:rPr lang="en-US" sz="1100" dirty="0" err="1">
                <a:solidFill>
                  <a:schemeClr val="bg1"/>
                </a:solidFill>
              </a:rPr>
              <a:t>nommé</a:t>
            </a:r>
            <a:r>
              <a:rPr lang="en-US" sz="1100" dirty="0">
                <a:solidFill>
                  <a:schemeClr val="bg1"/>
                </a:solidFill>
              </a:rPr>
              <a:t> </a:t>
            </a:r>
            <a:r>
              <a:rPr lang="en-US" sz="1100" dirty="0" err="1">
                <a:solidFill>
                  <a:schemeClr val="bg1"/>
                </a:solidFill>
              </a:rPr>
              <a:t>en</a:t>
            </a:r>
            <a:r>
              <a:rPr lang="en-US" sz="1100" dirty="0">
                <a:solidFill>
                  <a:schemeClr val="bg1"/>
                </a:solidFill>
              </a:rPr>
              <a:t> 2019: conciliation </a:t>
            </a:r>
            <a:r>
              <a:rPr lang="en-US" sz="1100" dirty="0" err="1">
                <a:solidFill>
                  <a:schemeClr val="bg1"/>
                </a:solidFill>
              </a:rPr>
              <a:t>juillet</a:t>
            </a:r>
            <a:r>
              <a:rPr lang="en-US" sz="1100" dirty="0">
                <a:solidFill>
                  <a:schemeClr val="bg1"/>
                </a:solidFill>
              </a:rPr>
              <a:t> 2019-janvier 2020 </a:t>
            </a:r>
          </a:p>
          <a:p>
            <a:pPr lvl="1" indent="-228600" defTabSz="914400">
              <a:spcAft>
                <a:spcPts val="600"/>
              </a:spcAft>
              <a:buFont typeface="Arial" panose="020B0604020202020204" pitchFamily="34" charset="0"/>
              <a:buChar char="•"/>
            </a:pPr>
            <a:r>
              <a:rPr lang="en-US" sz="1100" dirty="0">
                <a:solidFill>
                  <a:schemeClr val="bg1"/>
                </a:solidFill>
              </a:rPr>
              <a:t>Retour </a:t>
            </a:r>
            <a:r>
              <a:rPr lang="en-US" sz="1100" dirty="0" err="1">
                <a:solidFill>
                  <a:schemeClr val="bg1"/>
                </a:solidFill>
              </a:rPr>
              <a:t>en</a:t>
            </a:r>
            <a:r>
              <a:rPr lang="en-US" sz="1100" dirty="0">
                <a:solidFill>
                  <a:schemeClr val="bg1"/>
                </a:solidFill>
              </a:rPr>
              <a:t> </a:t>
            </a:r>
            <a:r>
              <a:rPr lang="en-US" sz="1100" dirty="0" err="1">
                <a:solidFill>
                  <a:schemeClr val="bg1"/>
                </a:solidFill>
              </a:rPr>
              <a:t>enquête</a:t>
            </a:r>
            <a:r>
              <a:rPr lang="en-US" sz="1100" dirty="0">
                <a:solidFill>
                  <a:schemeClr val="bg1"/>
                </a:solidFill>
              </a:rPr>
              <a:t> </a:t>
            </a:r>
          </a:p>
          <a:p>
            <a:pPr lvl="1" indent="-228600" defTabSz="914400">
              <a:spcAft>
                <a:spcPts val="600"/>
              </a:spcAft>
              <a:buFont typeface="Arial" panose="020B0604020202020204" pitchFamily="34" charset="0"/>
              <a:buChar char="•"/>
            </a:pPr>
            <a:r>
              <a:rPr lang="en-US" sz="1100" dirty="0">
                <a:solidFill>
                  <a:schemeClr val="bg1"/>
                </a:solidFill>
              </a:rPr>
              <a:t>Accords </a:t>
            </a:r>
            <a:r>
              <a:rPr lang="en-US" sz="1100" dirty="0" err="1">
                <a:solidFill>
                  <a:schemeClr val="bg1"/>
                </a:solidFill>
              </a:rPr>
              <a:t>signés</a:t>
            </a:r>
            <a:r>
              <a:rPr lang="en-US" sz="1100" dirty="0">
                <a:solidFill>
                  <a:schemeClr val="bg1"/>
                </a:solidFill>
              </a:rPr>
              <a:t> entre le CT et </a:t>
            </a:r>
            <a:r>
              <a:rPr lang="en-US" sz="1100" dirty="0" err="1">
                <a:solidFill>
                  <a:schemeClr val="bg1"/>
                </a:solidFill>
              </a:rPr>
              <a:t>certaines</a:t>
            </a:r>
            <a:r>
              <a:rPr lang="en-US" sz="1100" dirty="0">
                <a:solidFill>
                  <a:schemeClr val="bg1"/>
                </a:solidFill>
              </a:rPr>
              <a:t> </a:t>
            </a:r>
            <a:r>
              <a:rPr lang="en-US" sz="1100" dirty="0" err="1">
                <a:solidFill>
                  <a:schemeClr val="bg1"/>
                </a:solidFill>
              </a:rPr>
              <a:t>organisations</a:t>
            </a:r>
            <a:r>
              <a:rPr lang="en-US" sz="1100" dirty="0">
                <a:solidFill>
                  <a:schemeClr val="bg1"/>
                </a:solidFill>
              </a:rPr>
              <a:t> </a:t>
            </a:r>
            <a:r>
              <a:rPr lang="en-US" sz="1100" dirty="0" err="1">
                <a:solidFill>
                  <a:schemeClr val="bg1"/>
                </a:solidFill>
              </a:rPr>
              <a:t>syndicales</a:t>
            </a:r>
            <a:r>
              <a:rPr lang="en-US" sz="1100" dirty="0">
                <a:solidFill>
                  <a:schemeClr val="bg1"/>
                </a:solidFill>
              </a:rPr>
              <a:t> </a:t>
            </a:r>
            <a:r>
              <a:rPr lang="en-US" sz="1100" dirty="0" err="1">
                <a:solidFill>
                  <a:schemeClr val="bg1"/>
                </a:solidFill>
              </a:rPr>
              <a:t>depuis</a:t>
            </a:r>
            <a:r>
              <a:rPr lang="en-US" sz="1100" dirty="0">
                <a:solidFill>
                  <a:schemeClr val="bg1"/>
                </a:solidFill>
              </a:rPr>
              <a:t> </a:t>
            </a:r>
            <a:r>
              <a:rPr lang="en-US" sz="1100" dirty="0" err="1">
                <a:solidFill>
                  <a:schemeClr val="bg1"/>
                </a:solidFill>
              </a:rPr>
              <a:t>juin</a:t>
            </a:r>
            <a:r>
              <a:rPr lang="en-US" sz="1100" dirty="0">
                <a:solidFill>
                  <a:schemeClr val="bg1"/>
                </a:solidFill>
              </a:rPr>
              <a:t> 2021</a:t>
            </a:r>
          </a:p>
          <a:p>
            <a:pPr lvl="1" indent="-228600" defTabSz="914400">
              <a:spcAft>
                <a:spcPts val="600"/>
              </a:spcAft>
              <a:buFont typeface="Arial" panose="020B0604020202020204" pitchFamily="34" charset="0"/>
              <a:buChar char="•"/>
            </a:pPr>
            <a:r>
              <a:rPr lang="en-US" sz="1100" dirty="0" err="1">
                <a:solidFill>
                  <a:schemeClr val="bg1"/>
                </a:solidFill>
              </a:rPr>
              <a:t>Retraits</a:t>
            </a:r>
            <a:r>
              <a:rPr lang="en-US" sz="1100" dirty="0">
                <a:solidFill>
                  <a:schemeClr val="bg1"/>
                </a:solidFill>
              </a:rPr>
              <a:t> de </a:t>
            </a:r>
            <a:r>
              <a:rPr lang="en-US" sz="1100" dirty="0" err="1">
                <a:solidFill>
                  <a:schemeClr val="bg1"/>
                </a:solidFill>
              </a:rPr>
              <a:t>certaines</a:t>
            </a:r>
            <a:r>
              <a:rPr lang="en-US" sz="1100" dirty="0">
                <a:solidFill>
                  <a:schemeClr val="bg1"/>
                </a:solidFill>
              </a:rPr>
              <a:t> </a:t>
            </a:r>
            <a:r>
              <a:rPr lang="en-US" sz="1100" dirty="0" err="1">
                <a:solidFill>
                  <a:schemeClr val="bg1"/>
                </a:solidFill>
              </a:rPr>
              <a:t>plaintes</a:t>
            </a:r>
            <a:r>
              <a:rPr lang="en-US" sz="1100" dirty="0">
                <a:solidFill>
                  <a:schemeClr val="bg1"/>
                </a:solidFill>
              </a:rPr>
              <a:t> : 2000 </a:t>
            </a:r>
            <a:r>
              <a:rPr lang="en-US" sz="1100" dirty="0" err="1">
                <a:solidFill>
                  <a:schemeClr val="bg1"/>
                </a:solidFill>
              </a:rPr>
              <a:t>plaintes</a:t>
            </a:r>
            <a:r>
              <a:rPr lang="en-US" sz="1100" dirty="0">
                <a:solidFill>
                  <a:schemeClr val="bg1"/>
                </a:solidFill>
              </a:rPr>
              <a:t> </a:t>
            </a:r>
            <a:r>
              <a:rPr lang="en-US" sz="1100" dirty="0" err="1">
                <a:solidFill>
                  <a:schemeClr val="bg1"/>
                </a:solidFill>
              </a:rPr>
              <a:t>restantes</a:t>
            </a:r>
            <a:endParaRPr lang="en-US" sz="1100" dirty="0">
              <a:solidFill>
                <a:schemeClr val="bg1"/>
              </a:solidFill>
            </a:endParaRPr>
          </a:p>
          <a:p>
            <a:pPr lvl="1" indent="-228600" defTabSz="914400">
              <a:spcAft>
                <a:spcPts val="600"/>
              </a:spcAft>
              <a:buFont typeface="Arial" panose="020B0604020202020204" pitchFamily="34" charset="0"/>
              <a:buChar char="•"/>
            </a:pPr>
            <a:endParaRPr lang="en-US" sz="1100" dirty="0">
              <a:solidFill>
                <a:schemeClr val="bg1"/>
              </a:solidFill>
            </a:endParaRPr>
          </a:p>
          <a:p>
            <a:pPr marL="368300" lvl="1" indent="0" defTabSz="914400">
              <a:spcAft>
                <a:spcPts val="600"/>
              </a:spcAft>
              <a:buNone/>
            </a:pPr>
            <a:endParaRPr lang="en-US" sz="1100" dirty="0">
              <a:solidFill>
                <a:schemeClr val="bg1"/>
              </a:solidFill>
            </a:endParaRPr>
          </a:p>
        </p:txBody>
      </p:sp>
      <p:cxnSp>
        <p:nvCxnSpPr>
          <p:cNvPr id="68" name="Straight Connector 6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625520" y="4280754"/>
            <a:ext cx="35354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Photographie de nature morte, table, intérieur, en bois&#10;&#10;Description générée automatiquement">
            <a:extLst>
              <a:ext uri="{FF2B5EF4-FFF2-40B4-BE49-F238E27FC236}">
                <a16:creationId xmlns:a16="http://schemas.microsoft.com/office/drawing/2014/main" id="{4BCACB38-2EAE-F7BA-EB05-CE7E6C91CB8A}"/>
              </a:ext>
            </a:extLst>
          </p:cNvPr>
          <p:cNvPicPr>
            <a:picLocks noChangeAspect="1"/>
          </p:cNvPicPr>
          <p:nvPr>
            <p:custDataLst>
              <p:tags r:id="rId6"/>
            </p:custDataLst>
          </p:nvPr>
        </p:nvPicPr>
        <p:blipFill>
          <a:blip r:embed="rId8"/>
          <a:stretch>
            <a:fillRect/>
          </a:stretch>
        </p:blipFill>
        <p:spPr>
          <a:xfrm>
            <a:off x="5964327" y="125906"/>
            <a:ext cx="3179673" cy="5017594"/>
          </a:xfrm>
          <a:prstGeom prst="rect">
            <a:avLst/>
          </a:prstGeom>
        </p:spPr>
      </p:pic>
    </p:spTree>
    <p:extLst>
      <p:ext uri="{BB962C8B-B14F-4D97-AF65-F5344CB8AC3E}">
        <p14:creationId xmlns:p14="http://schemas.microsoft.com/office/powerpoint/2010/main" val="279142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Freeform: Shape 14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6" name="Rectangle 14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Google Shape;83;p17"/>
          <p:cNvSpPr txBox="1">
            <a:spLocks noGrp="1"/>
          </p:cNvSpPr>
          <p:nvPr>
            <p:ph type="title"/>
            <p:custDataLst>
              <p:tags r:id="rId7"/>
            </p:custDataLst>
          </p:nvPr>
        </p:nvSpPr>
        <p:spPr>
          <a:xfrm>
            <a:off x="439858" y="1262817"/>
            <a:ext cx="2336449" cy="1797269"/>
          </a:xfrm>
          <a:prstGeom prst="rect">
            <a:avLst/>
          </a:prstGeom>
        </p:spPr>
        <p:txBody>
          <a:bodyPr spcFirstLastPara="1" lIns="68575" tIns="34275" rIns="68575" bIns="34275" anchor="b" anchorCtr="0">
            <a:normAutofit/>
          </a:bodyPr>
          <a:lstStyle/>
          <a:p>
            <a:pPr marL="0" lvl="0" indent="0" algn="r" rtl="0">
              <a:spcBef>
                <a:spcPts val="0"/>
              </a:spcBef>
              <a:spcAft>
                <a:spcPts val="0"/>
              </a:spcAft>
              <a:buNone/>
            </a:pPr>
            <a:r>
              <a:rPr lang="fr-CA" sz="3000" dirty="0">
                <a:solidFill>
                  <a:srgbClr val="FFFFFF"/>
                </a:solidFill>
              </a:rPr>
              <a:t>Décision CNESST maintien 2010</a:t>
            </a:r>
          </a:p>
        </p:txBody>
      </p:sp>
      <p:graphicFrame>
        <p:nvGraphicFramePr>
          <p:cNvPr id="104" name="Google Shape;84;p17">
            <a:extLst>
              <a:ext uri="{FF2B5EF4-FFF2-40B4-BE49-F238E27FC236}">
                <a16:creationId xmlns:a16="http://schemas.microsoft.com/office/drawing/2014/main" id="{08DE249F-3437-D2BE-A962-21CD0D666C90}"/>
              </a:ext>
            </a:extLst>
          </p:cNvPr>
          <p:cNvGraphicFramePr>
            <a:graphicFrameLocks noGrp="1"/>
          </p:cNvGraphicFramePr>
          <p:nvPr>
            <p:ph idx="1"/>
            <p:custDataLst>
              <p:tags r:id="rId8"/>
            </p:custDataLst>
            <p:extLst>
              <p:ext uri="{D42A27DB-BD31-4B8C-83A1-F6EECF244321}">
                <p14:modId xmlns:p14="http://schemas.microsoft.com/office/powerpoint/2010/main" val="398986035"/>
              </p:ext>
            </p:extLst>
          </p:nvPr>
        </p:nvGraphicFramePr>
        <p:xfrm>
          <a:off x="3297789" y="534133"/>
          <a:ext cx="5000124" cy="409044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ADA309B-A3BE-4070-A090-560FAF11D8E2}"/>
              </a:ext>
            </a:extLst>
          </p:cNvPr>
          <p:cNvSpPr>
            <a:spLocks noGrp="1"/>
          </p:cNvSpPr>
          <p:nvPr>
            <p:ph type="title"/>
            <p:custDataLst>
              <p:tags r:id="rId8"/>
            </p:custDataLst>
          </p:nvPr>
        </p:nvSpPr>
        <p:spPr>
          <a:xfrm>
            <a:off x="350041" y="440141"/>
            <a:ext cx="2401025" cy="2540623"/>
          </a:xfrm>
        </p:spPr>
        <p:txBody>
          <a:bodyPr anchor="b">
            <a:normAutofit/>
          </a:bodyPr>
          <a:lstStyle/>
          <a:p>
            <a:pPr algn="r"/>
            <a:r>
              <a:rPr lang="fr" sz="3000" dirty="0">
                <a:solidFill>
                  <a:srgbClr val="FFFFFF"/>
                </a:solidFill>
              </a:rPr>
              <a:t>Décision CNESST maintien</a:t>
            </a:r>
            <a:br>
              <a:rPr lang="fr" sz="3000" dirty="0">
                <a:solidFill>
                  <a:srgbClr val="FFFFFF"/>
                </a:solidFill>
              </a:rPr>
            </a:br>
            <a:r>
              <a:rPr lang="fr" sz="3000" dirty="0">
                <a:solidFill>
                  <a:srgbClr val="FFFFFF"/>
                </a:solidFill>
              </a:rPr>
              <a:t> 2010</a:t>
            </a:r>
            <a:endParaRPr lang="fr-CA" sz="3000" dirty="0">
              <a:solidFill>
                <a:srgbClr val="FFFFFF"/>
              </a:solidFill>
            </a:endParaRPr>
          </a:p>
        </p:txBody>
      </p:sp>
      <p:sp>
        <p:nvSpPr>
          <p:cNvPr id="3" name="Espace réservé du texte 2">
            <a:extLst>
              <a:ext uri="{FF2B5EF4-FFF2-40B4-BE49-F238E27FC236}">
                <a16:creationId xmlns:a16="http://schemas.microsoft.com/office/drawing/2014/main" id="{D536E6B0-FA12-4A47-8769-8DEF9C1F0D8B}"/>
              </a:ext>
            </a:extLst>
          </p:cNvPr>
          <p:cNvSpPr>
            <a:spLocks noGrp="1"/>
          </p:cNvSpPr>
          <p:nvPr>
            <p:ph idx="1"/>
            <p:custDataLst>
              <p:tags r:id="rId9"/>
            </p:custDataLst>
          </p:nvPr>
        </p:nvSpPr>
        <p:spPr>
          <a:xfrm>
            <a:off x="3607694" y="487110"/>
            <a:ext cx="4916510" cy="4159535"/>
          </a:xfrm>
        </p:spPr>
        <p:txBody>
          <a:bodyPr anchor="ctr">
            <a:normAutofit/>
          </a:bodyPr>
          <a:lstStyle/>
          <a:p>
            <a:r>
              <a:rPr lang="fr-CA" sz="1500" dirty="0"/>
              <a:t>Explication du statu quo</a:t>
            </a:r>
          </a:p>
          <a:p>
            <a:endParaRPr lang="fr-CA" sz="1500" dirty="0"/>
          </a:p>
          <a:p>
            <a:pPr marL="139700" indent="0">
              <a:buNone/>
            </a:pPr>
            <a:r>
              <a:rPr lang="fr-CA" sz="1500" dirty="0"/>
              <a:t>La CNESST base ses décisions sur le concept d’événement. </a:t>
            </a:r>
          </a:p>
          <a:p>
            <a:pPr marL="139700" indent="0">
              <a:buNone/>
            </a:pPr>
            <a:r>
              <a:rPr lang="fr-CA" sz="1500" dirty="0"/>
              <a:t>Cet événement doit venir modifier le travail effectué. (ex: nouveau diplôme exigé, modification dans la loi, réorganisation majeure de l’emploi amenant d’autres tâches ou responsabilités ) </a:t>
            </a:r>
          </a:p>
          <a:p>
            <a:pPr marL="139700" indent="0">
              <a:buNone/>
            </a:pPr>
            <a:r>
              <a:rPr lang="fr-CA" sz="1500" dirty="0"/>
              <a:t> La charge de travail n’est pas considérée comme un argument de modification du rangement</a:t>
            </a:r>
          </a:p>
        </p:txBody>
      </p:sp>
    </p:spTree>
    <p:extLst>
      <p:ext uri="{BB962C8B-B14F-4D97-AF65-F5344CB8AC3E}">
        <p14:creationId xmlns:p14="http://schemas.microsoft.com/office/powerpoint/2010/main" val="92741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5"/>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Rectangle 10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Google Shape;76;p16"/>
          <p:cNvSpPr txBox="1">
            <a:spLocks noGrp="1"/>
          </p:cNvSpPr>
          <p:nvPr>
            <p:ph type="title"/>
            <p:custDataLst>
              <p:tags r:id="rId7"/>
            </p:custDataLst>
          </p:nvPr>
        </p:nvSpPr>
        <p:spPr>
          <a:xfrm>
            <a:off x="439858" y="1262817"/>
            <a:ext cx="2336449" cy="1797269"/>
          </a:xfrm>
          <a:prstGeom prst="rect">
            <a:avLst/>
          </a:prstGeom>
        </p:spPr>
        <p:txBody>
          <a:bodyPr spcFirstLastPara="1" lIns="68575" tIns="34275" rIns="68575" bIns="34275" anchor="b" anchorCtr="0">
            <a:normAutofit/>
          </a:bodyPr>
          <a:lstStyle/>
          <a:p>
            <a:pPr marL="0" lvl="0" indent="0" algn="r" rtl="0">
              <a:spcBef>
                <a:spcPts val="0"/>
              </a:spcBef>
              <a:spcAft>
                <a:spcPts val="0"/>
              </a:spcAft>
              <a:buNone/>
            </a:pPr>
            <a:r>
              <a:rPr lang="fr-CA" sz="3000" dirty="0">
                <a:solidFill>
                  <a:srgbClr val="FFFFFF"/>
                </a:solidFill>
              </a:rPr>
              <a:t>Mise en contexte de l’entente de conciliation</a:t>
            </a:r>
          </a:p>
        </p:txBody>
      </p:sp>
      <p:graphicFrame>
        <p:nvGraphicFramePr>
          <p:cNvPr id="79" name="Google Shape;77;p16">
            <a:extLst>
              <a:ext uri="{FF2B5EF4-FFF2-40B4-BE49-F238E27FC236}">
                <a16:creationId xmlns:a16="http://schemas.microsoft.com/office/drawing/2014/main" id="{70FEC56C-B941-C4E2-72C1-A1DE8CD625DF}"/>
              </a:ext>
            </a:extLst>
          </p:cNvPr>
          <p:cNvGraphicFramePr>
            <a:graphicFrameLocks noGrp="1"/>
          </p:cNvGraphicFramePr>
          <p:nvPr>
            <p:ph idx="1"/>
            <p:custDataLst>
              <p:tags r:id="rId8"/>
            </p:custDataLst>
            <p:extLst>
              <p:ext uri="{D42A27DB-BD31-4B8C-83A1-F6EECF244321}">
                <p14:modId xmlns:p14="http://schemas.microsoft.com/office/powerpoint/2010/main" val="3213059801"/>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8" name="Rectangle 9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Rectangle 10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Google Shape;90;p18"/>
          <p:cNvSpPr txBox="1">
            <a:spLocks noGrp="1"/>
          </p:cNvSpPr>
          <p:nvPr>
            <p:ph type="title"/>
            <p:custDataLst>
              <p:tags r:id="rId8"/>
            </p:custDataLst>
          </p:nvPr>
        </p:nvSpPr>
        <p:spPr>
          <a:xfrm>
            <a:off x="350041" y="440141"/>
            <a:ext cx="2401025" cy="2540623"/>
          </a:xfrm>
          <a:prstGeom prst="rect">
            <a:avLst/>
          </a:prstGeom>
        </p:spPr>
        <p:txBody>
          <a:bodyPr spcFirstLastPara="1" lIns="68575" tIns="34275" rIns="68575" bIns="34275" anchor="b" anchorCtr="0">
            <a:normAutofit/>
          </a:bodyPr>
          <a:lstStyle/>
          <a:p>
            <a:pPr marL="0" lvl="0" indent="0" algn="r" rtl="0">
              <a:spcBef>
                <a:spcPts val="0"/>
              </a:spcBef>
              <a:spcAft>
                <a:spcPts val="0"/>
              </a:spcAft>
              <a:buNone/>
            </a:pPr>
            <a:r>
              <a:rPr lang="fr-CA" sz="3000" dirty="0">
                <a:solidFill>
                  <a:srgbClr val="FFFFFF"/>
                </a:solidFill>
              </a:rPr>
              <a:t>Entente de conciliation en équité </a:t>
            </a:r>
          </a:p>
          <a:p>
            <a:pPr marL="0" lvl="0" indent="0" algn="r" rtl="0">
              <a:spcBef>
                <a:spcPts val="0"/>
              </a:spcBef>
              <a:spcAft>
                <a:spcPts val="0"/>
              </a:spcAft>
              <a:buNone/>
            </a:pPr>
            <a:r>
              <a:rPr lang="fr-CA" sz="3000" dirty="0">
                <a:solidFill>
                  <a:srgbClr val="FFFFFF"/>
                </a:solidFill>
              </a:rPr>
              <a:t>Cat. 3 </a:t>
            </a:r>
          </a:p>
        </p:txBody>
      </p:sp>
      <p:sp>
        <p:nvSpPr>
          <p:cNvPr id="91" name="Google Shape;91;p18"/>
          <p:cNvSpPr txBox="1">
            <a:spLocks noGrp="1"/>
          </p:cNvSpPr>
          <p:nvPr>
            <p:ph idx="1"/>
            <p:custDataLst>
              <p:tags r:id="rId9"/>
            </p:custDataLst>
          </p:nvPr>
        </p:nvSpPr>
        <p:spPr>
          <a:xfrm>
            <a:off x="3607694" y="487110"/>
            <a:ext cx="4916510" cy="4159535"/>
          </a:xfrm>
          <a:prstGeom prst="rect">
            <a:avLst/>
          </a:prstGeom>
        </p:spPr>
        <p:txBody>
          <a:bodyPr spcFirstLastPara="1" lIns="68575" tIns="34275" rIns="68575" bIns="34275" anchor="ctr" anchorCtr="0">
            <a:normAutofit/>
          </a:bodyPr>
          <a:lstStyle/>
          <a:p>
            <a:pPr marL="0" lvl="0" indent="0" rtl="0">
              <a:spcBef>
                <a:spcPts val="800"/>
              </a:spcBef>
              <a:spcAft>
                <a:spcPts val="0"/>
              </a:spcAft>
              <a:buNone/>
            </a:pPr>
            <a:r>
              <a:rPr lang="fr-CA" sz="1500" dirty="0"/>
              <a:t>Entente intersyndicale (FSSS-CSN, le CPAS-SCFP et le SQEES-298  ) </a:t>
            </a:r>
          </a:p>
          <a:p>
            <a:pPr marL="0" lvl="0" indent="0" rtl="0">
              <a:spcBef>
                <a:spcPts val="1200"/>
              </a:spcBef>
              <a:spcAft>
                <a:spcPts val="0"/>
              </a:spcAft>
              <a:buNone/>
            </a:pPr>
            <a:endParaRPr lang="fr-CA" sz="1500" dirty="0"/>
          </a:p>
          <a:p>
            <a:pPr marL="0" lvl="0" indent="0" rtl="0">
              <a:spcBef>
                <a:spcPts val="1200"/>
              </a:spcBef>
              <a:spcAft>
                <a:spcPts val="1200"/>
              </a:spcAft>
              <a:buNone/>
            </a:pPr>
            <a:r>
              <a:rPr lang="fr-CA" sz="1500" dirty="0"/>
              <a:t>Entente disposant de l’ensemble des demandes présentées dans le cadre de la négociation visant le renouvellement des dispositions nationales de la cc visant la création de titres d’emploi, leur évaluation ainsi que l’intégration dans les échelles de salaire suivant une décision du CNE.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flipH="1">
            <a:off x="342900" y="6361"/>
            <a:ext cx="2676207" cy="51435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reeform: Shape 130">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Rectangle 132">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16200000">
            <a:off x="-119674" y="1994553"/>
            <a:ext cx="3266696" cy="3030557"/>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oogle Shape;98;p19"/>
          <p:cNvGrpSpPr/>
          <p:nvPr>
            <p:custDataLst>
              <p:tags r:id="rId6"/>
            </p:custDataLst>
          </p:nvPr>
        </p:nvGrpSpPr>
        <p:grpSpPr>
          <a:xfrm>
            <a:off x="3492376" y="661189"/>
            <a:ext cx="5544000" cy="1080000"/>
            <a:chOff x="2283025" y="2322568"/>
            <a:chExt cx="5267950" cy="643500"/>
          </a:xfrm>
        </p:grpSpPr>
        <p:sp>
          <p:nvSpPr>
            <p:cNvPr id="99" name="Google Shape;99;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0" name="Google Shape;100;p19"/>
            <p:cNvSpPr/>
            <p:nvPr/>
          </p:nvSpPr>
          <p:spPr>
            <a:xfrm flipH="1">
              <a:off x="2283025" y="2322575"/>
              <a:ext cx="1844400" cy="642600"/>
            </a:xfrm>
            <a:prstGeom prst="rect">
              <a:avLst/>
            </a:prstGeom>
            <a:solidFill>
              <a:srgbClr val="3FD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1" name="Google Shape;101;p19"/>
            <p:cNvSpPr/>
            <p:nvPr/>
          </p:nvSpPr>
          <p:spPr>
            <a:xfrm rot="-5400000">
              <a:off x="3501574" y="1934671"/>
              <a:ext cx="643356" cy="1419149"/>
            </a:xfrm>
            <a:prstGeom prst="flowChartOffpageConnector">
              <a:avLst/>
            </a:prstGeom>
            <a:solidFill>
              <a:srgbClr val="3FD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2" name="Google Shape;102;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defTabSz="374904">
                <a:lnSpc>
                  <a:spcPct val="115000"/>
                </a:lnSpc>
                <a:spcAft>
                  <a:spcPts val="600"/>
                </a:spcAft>
              </a:pPr>
              <a:r>
                <a:rPr lang="fr" sz="1200" kern="1200" dirty="0">
                  <a:latin typeface="Roboto Medium"/>
                  <a:ea typeface="Roboto Medium"/>
                  <a:cs typeface="Roboto Medium"/>
                  <a:sym typeface="Roboto Medium"/>
                </a:rPr>
                <a:t>Agent admin  classe 1</a:t>
              </a:r>
              <a:endParaRPr sz="1200" dirty="0">
                <a:latin typeface="Roboto"/>
                <a:ea typeface="Roboto"/>
                <a:cs typeface="Roboto"/>
                <a:sym typeface="Roboto"/>
              </a:endParaRPr>
            </a:p>
          </p:txBody>
        </p:sp>
        <p:sp>
          <p:nvSpPr>
            <p:cNvPr id="105" name="Google Shape;105;p19"/>
            <p:cNvSpPr/>
            <p:nvPr/>
          </p:nvSpPr>
          <p:spPr>
            <a:xfrm>
              <a:off x="4492774" y="2323750"/>
              <a:ext cx="2866275" cy="642300"/>
            </a:xfrm>
            <a:prstGeom prst="rect">
              <a:avLst/>
            </a:prstGeom>
            <a:noFill/>
            <a:ln>
              <a:noFill/>
            </a:ln>
          </p:spPr>
          <p:txBody>
            <a:bodyPr spcFirstLastPara="1" wrap="square" lIns="91425" tIns="91425" rIns="91425" bIns="91425" anchor="ctr" anchorCtr="0">
              <a:noAutofit/>
            </a:bodyPr>
            <a:lstStyle/>
            <a:p>
              <a:pPr marL="233934" indent="-171450" defTabSz="374904">
                <a:lnSpc>
                  <a:spcPct val="115000"/>
                </a:lnSpc>
                <a:spcAft>
                  <a:spcPts val="600"/>
                </a:spcAft>
                <a:buSzPts val="1200"/>
                <a:buFont typeface="Wingdings" panose="05000000000000000000" pitchFamily="2" charset="2"/>
                <a:buChar char="Ø"/>
              </a:pPr>
              <a:r>
                <a:rPr lang="fr" sz="1200" kern="1200" dirty="0">
                  <a:latin typeface="Roboto"/>
                  <a:ea typeface="Roboto"/>
                  <a:cs typeface="Roboto"/>
                  <a:sym typeface="Roboto"/>
                </a:rPr>
                <a:t>Maintien 2010: Rangement 9</a:t>
              </a:r>
              <a:endParaRPr sz="1200" kern="1200" dirty="0">
                <a:latin typeface="Roboto"/>
                <a:ea typeface="Roboto"/>
                <a:cs typeface="Roboto"/>
                <a:sym typeface="Roboto"/>
              </a:endParaRPr>
            </a:p>
            <a:p>
              <a:pPr marL="233934" indent="-171450" defTabSz="374904">
                <a:lnSpc>
                  <a:spcPct val="115000"/>
                </a:lnSpc>
                <a:spcAft>
                  <a:spcPts val="600"/>
                </a:spcAft>
                <a:buSzPts val="1200"/>
                <a:buFont typeface="Wingdings" panose="05000000000000000000" pitchFamily="2" charset="2"/>
                <a:buChar char="Ø"/>
              </a:pPr>
              <a:r>
                <a:rPr lang="fr" sz="1200" kern="1200" dirty="0">
                  <a:latin typeface="Roboto"/>
                  <a:ea typeface="Roboto"/>
                  <a:cs typeface="Roboto"/>
                  <a:sym typeface="Roboto"/>
                </a:rPr>
                <a:t>Maintien 2015: Rangement 9</a:t>
              </a:r>
              <a:endParaRPr sz="1200" kern="1200" dirty="0">
                <a:latin typeface="Roboto"/>
                <a:ea typeface="Roboto"/>
                <a:cs typeface="Roboto"/>
                <a:sym typeface="Roboto"/>
              </a:endParaRPr>
            </a:p>
            <a:p>
              <a:pPr marL="233934" indent="-171450" defTabSz="374904">
                <a:lnSpc>
                  <a:spcPct val="115000"/>
                </a:lnSpc>
                <a:spcAft>
                  <a:spcPts val="600"/>
                </a:spcAft>
                <a:buSzPts val="1200"/>
                <a:buFont typeface="Wingdings" panose="05000000000000000000" pitchFamily="2" charset="2"/>
                <a:buChar char="Ø"/>
              </a:pPr>
              <a:r>
                <a:rPr lang="fr" sz="1200" kern="1200" dirty="0">
                  <a:latin typeface="Roboto"/>
                  <a:ea typeface="Roboto"/>
                  <a:cs typeface="Roboto"/>
                  <a:sym typeface="Roboto"/>
                </a:rPr>
                <a:t>Maintien 2020: Rangement 9</a:t>
              </a:r>
              <a:endParaRPr sz="1200" dirty="0">
                <a:latin typeface="Roboto"/>
                <a:ea typeface="Roboto"/>
                <a:cs typeface="Roboto"/>
                <a:sym typeface="Roboto"/>
              </a:endParaRPr>
            </a:p>
          </p:txBody>
        </p:sp>
      </p:grpSp>
      <p:grpSp>
        <p:nvGrpSpPr>
          <p:cNvPr id="106" name="Google Shape;106;p19"/>
          <p:cNvGrpSpPr/>
          <p:nvPr>
            <p:custDataLst>
              <p:tags r:id="rId7"/>
            </p:custDataLst>
          </p:nvPr>
        </p:nvGrpSpPr>
        <p:grpSpPr>
          <a:xfrm>
            <a:off x="3492377" y="1986498"/>
            <a:ext cx="5544000" cy="1125253"/>
            <a:chOff x="2283025" y="2322568"/>
            <a:chExt cx="5267949" cy="670463"/>
          </a:xfrm>
        </p:grpSpPr>
        <p:sp>
          <p:nvSpPr>
            <p:cNvPr id="107" name="Google Shape;107;p19"/>
            <p:cNvSpPr/>
            <p:nvPr/>
          </p:nvSpPr>
          <p:spPr>
            <a:xfrm>
              <a:off x="3728374" y="2349531"/>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8" name="Google Shape;108;p19"/>
            <p:cNvSpPr/>
            <p:nvPr/>
          </p:nvSpPr>
          <p:spPr>
            <a:xfrm flipH="1">
              <a:off x="2283025" y="2322575"/>
              <a:ext cx="1844400" cy="642600"/>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9" name="Google Shape;109;p19"/>
            <p:cNvSpPr/>
            <p:nvPr/>
          </p:nvSpPr>
          <p:spPr>
            <a:xfrm rot="-5400000">
              <a:off x="3501574" y="1934671"/>
              <a:ext cx="643356" cy="1419149"/>
            </a:xfrm>
            <a:prstGeom prst="flowChartOffpageConnector">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0" name="Google Shape;110;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defTabSz="384048">
                <a:lnSpc>
                  <a:spcPct val="115000"/>
                </a:lnSpc>
                <a:spcAft>
                  <a:spcPts val="600"/>
                </a:spcAft>
              </a:pPr>
              <a:r>
                <a:rPr lang="fr" sz="1200" kern="1200">
                  <a:latin typeface="Roboto Medium"/>
                  <a:ea typeface="Roboto Medium"/>
                  <a:cs typeface="Roboto Medium"/>
                  <a:sym typeface="Roboto Medium"/>
                </a:rPr>
                <a:t>Agent admin classe 2</a:t>
              </a:r>
              <a:endParaRPr sz="1200">
                <a:latin typeface="Roboto"/>
                <a:ea typeface="Roboto"/>
                <a:cs typeface="Roboto"/>
                <a:sym typeface="Roboto"/>
              </a:endParaRPr>
            </a:p>
          </p:txBody>
        </p:sp>
        <p:sp>
          <p:nvSpPr>
            <p:cNvPr id="112" name="Google Shape;112;p19"/>
            <p:cNvSpPr/>
            <p:nvPr/>
          </p:nvSpPr>
          <p:spPr>
            <a:xfrm>
              <a:off x="4532825" y="2323750"/>
              <a:ext cx="2826225" cy="642300"/>
            </a:xfrm>
            <a:prstGeom prst="rect">
              <a:avLst/>
            </a:prstGeom>
            <a:noFill/>
            <a:ln>
              <a:noFill/>
            </a:ln>
          </p:spPr>
          <p:txBody>
            <a:bodyPr spcFirstLastPara="1" wrap="square" lIns="91425" tIns="91425" rIns="91425" bIns="91425" anchor="ctr" anchorCtr="0">
              <a:noAutofit/>
            </a:bodyPr>
            <a:lstStyle/>
            <a:p>
              <a:pPr marL="235458" indent="-171450" defTabSz="384048">
                <a:lnSpc>
                  <a:spcPct val="115000"/>
                </a:lnSpc>
                <a:spcAft>
                  <a:spcPts val="600"/>
                </a:spcAft>
                <a:buSzPts val="1200"/>
                <a:buFont typeface="Wingdings" panose="05000000000000000000" pitchFamily="2" charset="2"/>
                <a:buChar char="Ø"/>
              </a:pPr>
              <a:r>
                <a:rPr lang="fr" sz="1200" kern="1200" dirty="0">
                  <a:latin typeface="Roboto"/>
                  <a:ea typeface="Roboto"/>
                  <a:cs typeface="Roboto"/>
                  <a:sym typeface="Roboto"/>
                </a:rPr>
                <a:t>Maintien 2010: Rangement 8 </a:t>
              </a:r>
              <a:endParaRPr sz="1200" kern="1200" dirty="0">
                <a:latin typeface="Roboto"/>
                <a:ea typeface="Roboto"/>
                <a:cs typeface="Roboto"/>
                <a:sym typeface="Roboto"/>
              </a:endParaRPr>
            </a:p>
            <a:p>
              <a:pPr marL="235458" indent="-171450" defTabSz="384048">
                <a:lnSpc>
                  <a:spcPct val="115000"/>
                </a:lnSpc>
                <a:spcAft>
                  <a:spcPts val="600"/>
                </a:spcAft>
                <a:buSzPts val="1200"/>
                <a:buFont typeface="Wingdings" panose="05000000000000000000" pitchFamily="2" charset="2"/>
                <a:buChar char="Ø"/>
              </a:pPr>
              <a:r>
                <a:rPr lang="fr" sz="1200" kern="1200" dirty="0">
                  <a:latin typeface="Roboto"/>
                  <a:ea typeface="Roboto"/>
                  <a:cs typeface="Roboto"/>
                  <a:sym typeface="Roboto"/>
                </a:rPr>
                <a:t>Maintien 2015: Rangement 8</a:t>
              </a:r>
              <a:endParaRPr sz="1200" kern="1200" dirty="0">
                <a:latin typeface="Roboto"/>
                <a:ea typeface="Roboto"/>
                <a:cs typeface="Roboto"/>
                <a:sym typeface="Roboto"/>
              </a:endParaRPr>
            </a:p>
            <a:p>
              <a:pPr marL="235458" indent="-171450" defTabSz="384048">
                <a:lnSpc>
                  <a:spcPct val="115000"/>
                </a:lnSpc>
                <a:spcAft>
                  <a:spcPts val="600"/>
                </a:spcAft>
                <a:buSzPts val="1200"/>
                <a:buFont typeface="Wingdings" panose="05000000000000000000" pitchFamily="2" charset="2"/>
                <a:buChar char="Ø"/>
              </a:pPr>
              <a:r>
                <a:rPr lang="fr" sz="1200" kern="1200" dirty="0">
                  <a:latin typeface="Roboto"/>
                  <a:ea typeface="Roboto"/>
                  <a:cs typeface="Roboto"/>
                  <a:sym typeface="Roboto"/>
                </a:rPr>
                <a:t>Maintien 2020: Rangement 8</a:t>
              </a:r>
              <a:endParaRPr sz="1200" dirty="0">
                <a:latin typeface="Roboto"/>
                <a:ea typeface="Roboto"/>
                <a:cs typeface="Roboto"/>
                <a:sym typeface="Roboto"/>
              </a:endParaRPr>
            </a:p>
          </p:txBody>
        </p:sp>
      </p:grpSp>
      <p:grpSp>
        <p:nvGrpSpPr>
          <p:cNvPr id="113" name="Google Shape;113;p19"/>
          <p:cNvGrpSpPr/>
          <p:nvPr>
            <p:custDataLst>
              <p:tags r:id="rId8"/>
            </p:custDataLst>
          </p:nvPr>
        </p:nvGrpSpPr>
        <p:grpSpPr>
          <a:xfrm>
            <a:off x="3492376" y="3247705"/>
            <a:ext cx="5544003" cy="1104732"/>
            <a:chOff x="2283025" y="2322568"/>
            <a:chExt cx="5267952" cy="658236"/>
          </a:xfrm>
        </p:grpSpPr>
        <p:sp>
          <p:nvSpPr>
            <p:cNvPr id="114" name="Google Shape;114;p19"/>
            <p:cNvSpPr/>
            <p:nvPr/>
          </p:nvSpPr>
          <p:spPr>
            <a:xfrm>
              <a:off x="3396744" y="2337304"/>
              <a:ext cx="4098772" cy="643500"/>
            </a:xfrm>
            <a:prstGeom prst="rect">
              <a:avLst/>
            </a:prstGeom>
            <a:solidFill>
              <a:srgbClr val="EEEEEE"/>
            </a:solidFill>
            <a:ln>
              <a:noFill/>
            </a:ln>
          </p:spPr>
          <p:txBody>
            <a:bodyPr spcFirstLastPara="1" wrap="square" lIns="91425" tIns="91425" rIns="91425" bIns="91425" anchor="ctr" anchorCtr="0">
              <a:noAutofit/>
            </a:bodyPr>
            <a:lstStyle/>
            <a:p>
              <a:pPr marL="171450" lvl="0" indent="-171450" algn="l" rtl="0">
                <a:spcBef>
                  <a:spcPts val="0"/>
                </a:spcBef>
                <a:spcAft>
                  <a:spcPts val="0"/>
                </a:spcAft>
                <a:buFont typeface="Arial" panose="020B0604020202020204" pitchFamily="34" charset="0"/>
                <a:buChar char="•"/>
              </a:pPr>
              <a:endParaRPr sz="1200"/>
            </a:p>
          </p:txBody>
        </p:sp>
        <p:sp>
          <p:nvSpPr>
            <p:cNvPr id="115" name="Google Shape;115;p19"/>
            <p:cNvSpPr/>
            <p:nvPr/>
          </p:nvSpPr>
          <p:spPr>
            <a:xfrm flipH="1">
              <a:off x="2283025" y="2322575"/>
              <a:ext cx="1844400" cy="642600"/>
            </a:xfrm>
            <a:prstGeom prst="rect">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6" name="Google Shape;116;p19"/>
            <p:cNvSpPr/>
            <p:nvPr/>
          </p:nvSpPr>
          <p:spPr>
            <a:xfrm rot="-5400000">
              <a:off x="3501574" y="1934671"/>
              <a:ext cx="643356" cy="1419149"/>
            </a:xfrm>
            <a:prstGeom prst="flowChartOffpageConnector">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7" name="Google Shape;117;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defTabSz="804672">
                <a:lnSpc>
                  <a:spcPct val="115000"/>
                </a:lnSpc>
                <a:spcAft>
                  <a:spcPts val="600"/>
                </a:spcAft>
              </a:pPr>
              <a:r>
                <a:rPr lang="fr" sz="1200" kern="1200" dirty="0">
                  <a:latin typeface="Roboto Medium"/>
                  <a:ea typeface="Roboto Medium"/>
                  <a:cs typeface="Roboto Medium"/>
                  <a:sym typeface="Roboto Medium"/>
                </a:rPr>
                <a:t>Secrétaire médicale </a:t>
              </a:r>
              <a:endParaRPr sz="1200" kern="1200" dirty="0">
                <a:latin typeface="Roboto Medium"/>
                <a:ea typeface="Roboto Medium"/>
                <a:cs typeface="Roboto Medium"/>
                <a:sym typeface="Roboto Medium"/>
              </a:endParaRPr>
            </a:p>
            <a:p>
              <a:pPr defTabSz="804672">
                <a:lnSpc>
                  <a:spcPct val="115000"/>
                </a:lnSpc>
                <a:spcAft>
                  <a:spcPts val="600"/>
                </a:spcAft>
              </a:pPr>
              <a:r>
                <a:rPr lang="fr" sz="1200" kern="1200" dirty="0">
                  <a:latin typeface="Roboto Medium"/>
                  <a:ea typeface="Roboto Medium"/>
                  <a:cs typeface="Roboto Medium"/>
                  <a:sym typeface="Roboto Medium"/>
                </a:rPr>
                <a:t>Secrétaire juridique</a:t>
              </a:r>
              <a:endParaRPr sz="1200" dirty="0">
                <a:latin typeface="Roboto"/>
                <a:ea typeface="Roboto"/>
                <a:cs typeface="Roboto"/>
                <a:sym typeface="Roboto"/>
              </a:endParaRPr>
            </a:p>
          </p:txBody>
        </p:sp>
        <p:sp>
          <p:nvSpPr>
            <p:cNvPr id="120" name="Google Shape;120;p19"/>
            <p:cNvSpPr/>
            <p:nvPr/>
          </p:nvSpPr>
          <p:spPr>
            <a:xfrm>
              <a:off x="4492775" y="2323750"/>
              <a:ext cx="3058202" cy="642300"/>
            </a:xfrm>
            <a:prstGeom prst="rect">
              <a:avLst/>
            </a:prstGeom>
            <a:noFill/>
            <a:ln>
              <a:noFill/>
            </a:ln>
          </p:spPr>
          <p:txBody>
            <a:bodyPr spcFirstLastPara="1" wrap="square" lIns="91425" tIns="91425" rIns="91425" bIns="91425" anchor="ctr" anchorCtr="0">
              <a:noAutofit/>
            </a:bodyPr>
            <a:lstStyle/>
            <a:p>
              <a:pPr marL="305562" indent="-171450" defTabSz="804672">
                <a:lnSpc>
                  <a:spcPct val="115000"/>
                </a:lnSpc>
                <a:spcAft>
                  <a:spcPts val="600"/>
                </a:spcAft>
                <a:buSzPts val="1200"/>
                <a:buFont typeface="Wingdings" panose="05000000000000000000" pitchFamily="2" charset="2"/>
                <a:buChar char="Ø"/>
              </a:pPr>
              <a:r>
                <a:rPr lang="fr" sz="1200" kern="1200" dirty="0">
                  <a:latin typeface="Roboto"/>
                  <a:ea typeface="Roboto"/>
                  <a:cs typeface="Roboto"/>
                  <a:sym typeface="Roboto"/>
                </a:rPr>
                <a:t>Maintien 2010: Rangement 8 </a:t>
              </a:r>
              <a:endParaRPr sz="1200" kern="1200" dirty="0">
                <a:latin typeface="Roboto"/>
                <a:ea typeface="Roboto"/>
                <a:cs typeface="Roboto"/>
                <a:sym typeface="Roboto"/>
              </a:endParaRPr>
            </a:p>
            <a:p>
              <a:pPr marL="305562" indent="-171450" defTabSz="804672">
                <a:lnSpc>
                  <a:spcPct val="115000"/>
                </a:lnSpc>
                <a:spcAft>
                  <a:spcPts val="600"/>
                </a:spcAft>
                <a:buSzPts val="1200"/>
                <a:buFont typeface="Wingdings" panose="05000000000000000000" pitchFamily="2" charset="2"/>
                <a:buChar char="Ø"/>
              </a:pPr>
              <a:r>
                <a:rPr lang="fr" sz="1200" kern="1200" dirty="0">
                  <a:latin typeface="Roboto"/>
                  <a:ea typeface="Roboto"/>
                  <a:cs typeface="Roboto"/>
                  <a:sym typeface="Roboto"/>
                </a:rPr>
                <a:t>Maintien 2015: Rangement 8</a:t>
              </a:r>
              <a:endParaRPr sz="1200" kern="1200" dirty="0">
                <a:latin typeface="Roboto"/>
                <a:ea typeface="Roboto"/>
                <a:cs typeface="Roboto"/>
                <a:sym typeface="Roboto"/>
              </a:endParaRPr>
            </a:p>
            <a:p>
              <a:pPr marL="305562" indent="-171450" defTabSz="804672">
                <a:lnSpc>
                  <a:spcPct val="115000"/>
                </a:lnSpc>
                <a:spcAft>
                  <a:spcPts val="600"/>
                </a:spcAft>
                <a:buSzPts val="1200"/>
                <a:buFont typeface="Wingdings" panose="05000000000000000000" pitchFamily="2" charset="2"/>
                <a:buChar char="Ø"/>
              </a:pPr>
              <a:r>
                <a:rPr lang="fr" sz="1200" kern="1200" dirty="0">
                  <a:latin typeface="Roboto"/>
                  <a:ea typeface="Roboto"/>
                  <a:cs typeface="Roboto"/>
                  <a:sym typeface="Roboto"/>
                </a:rPr>
                <a:t>Maintien 2020: Rangement 8</a:t>
              </a:r>
              <a:endParaRPr sz="1200" dirty="0">
                <a:latin typeface="Roboto"/>
                <a:ea typeface="Roboto"/>
                <a:cs typeface="Roboto"/>
                <a:sym typeface="Roboto"/>
              </a:endParaRPr>
            </a:p>
          </p:txBody>
        </p:sp>
      </p:grpSp>
      <p:sp>
        <p:nvSpPr>
          <p:cNvPr id="2" name="Google Shape;97;p19">
            <a:extLst>
              <a:ext uri="{FF2B5EF4-FFF2-40B4-BE49-F238E27FC236}">
                <a16:creationId xmlns:a16="http://schemas.microsoft.com/office/drawing/2014/main" id="{185212C8-90BB-FBAB-96E7-E7332A39C665}"/>
              </a:ext>
            </a:extLst>
          </p:cNvPr>
          <p:cNvSpPr txBox="1">
            <a:spLocks noGrp="1"/>
          </p:cNvSpPr>
          <p:nvPr>
            <p:ph type="title"/>
            <p:custDataLst>
              <p:tags r:id="rId9"/>
            </p:custDataLst>
          </p:nvPr>
        </p:nvSpPr>
        <p:spPr>
          <a:xfrm>
            <a:off x="496888" y="2146300"/>
            <a:ext cx="2281237" cy="2181225"/>
          </a:xfrm>
          <a:prstGeom prst="rect">
            <a:avLst/>
          </a:prstGeom>
        </p:spPr>
        <p:txBody>
          <a:bodyPr spcFirstLastPara="1" vert="horz" lIns="91440" tIns="45720" rIns="91440" bIns="45720" rtlCol="0" anchor="t" anchorCtr="0">
            <a:normAutofit/>
          </a:bodyPr>
          <a:lstStyle/>
          <a:p>
            <a:pPr marL="0" lvl="0" indent="0" algn="ctr" defTabSz="914400">
              <a:spcAft>
                <a:spcPts val="0"/>
              </a:spcAft>
            </a:pPr>
            <a:r>
              <a:rPr lang="en-US" sz="3600" dirty="0" err="1">
                <a:solidFill>
                  <a:srgbClr val="FFFFFF"/>
                </a:solidFill>
              </a:rPr>
              <a:t>Maintien</a:t>
            </a:r>
            <a:r>
              <a:rPr lang="en-US" sz="3600" dirty="0">
                <a:solidFill>
                  <a:srgbClr val="FFFFFF"/>
                </a:solidFill>
              </a:rPr>
              <a:t> 2010</a:t>
            </a:r>
            <a:br>
              <a:rPr lang="en-US" sz="3600" dirty="0">
                <a:solidFill>
                  <a:srgbClr val="FFFFFF"/>
                </a:solidFill>
              </a:rPr>
            </a:br>
            <a:r>
              <a:rPr lang="en-US" sz="3600" dirty="0">
                <a:solidFill>
                  <a:srgbClr val="FFFFFF"/>
                </a:solidFill>
              </a:rPr>
              <a:t>2015</a:t>
            </a:r>
            <a:br>
              <a:rPr lang="en-US" sz="3600" dirty="0">
                <a:solidFill>
                  <a:srgbClr val="FFFFFF"/>
                </a:solidFill>
              </a:rPr>
            </a:br>
            <a:r>
              <a:rPr lang="en-US" sz="3600" dirty="0">
                <a:solidFill>
                  <a:srgbClr val="FFFFFF"/>
                </a:solidFill>
              </a:rPr>
              <a:t>2020</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8"/>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9"/>
</p:tagLst>
</file>

<file path=ppt/tags/tag69.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9"/>
</p:tagLst>
</file>

<file path=ppt/tags/tag79.xml><?xml version="1.0" encoding="utf-8"?>
<p:tagLst xmlns:a="http://schemas.openxmlformats.org/drawingml/2006/main" xmlns:r="http://schemas.openxmlformats.org/officeDocument/2006/relationships" xmlns:p="http://schemas.openxmlformats.org/presentationml/2006/main">
  <p:tag name="NUM" val="10"/>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4429</TotalTime>
  <Words>1068</Words>
  <Application>Microsoft Office PowerPoint</Application>
  <PresentationFormat>Affichage à l'écran (16:9)</PresentationFormat>
  <Paragraphs>137</Paragraphs>
  <Slides>18</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Wingdings</vt:lpstr>
      <vt:lpstr>Calibri Light</vt:lpstr>
      <vt:lpstr>Aptos Display</vt:lpstr>
      <vt:lpstr>Roboto</vt:lpstr>
      <vt:lpstr>Arial</vt:lpstr>
      <vt:lpstr>Calibri</vt:lpstr>
      <vt:lpstr>Roboto Medium</vt:lpstr>
      <vt:lpstr>Aptos</vt:lpstr>
      <vt:lpstr>Thème Office</vt:lpstr>
      <vt:lpstr>Présentation PowerPoint</vt:lpstr>
      <vt:lpstr>Ordre du jour </vt:lpstr>
      <vt:lpstr>Lexique </vt:lpstr>
      <vt:lpstr>Décision CNESST Publiée le 28 septembre 2023</vt:lpstr>
      <vt:lpstr>Décision CNESST maintien 2010</vt:lpstr>
      <vt:lpstr>Décision CNESST maintien  2010</vt:lpstr>
      <vt:lpstr>Mise en contexte de l’entente de conciliation</vt:lpstr>
      <vt:lpstr>Entente de conciliation en équité  Cat. 3 </vt:lpstr>
      <vt:lpstr>Maintien 2010 2015 2020</vt:lpstr>
      <vt:lpstr>Maintien 2010 2015 2020</vt:lpstr>
      <vt:lpstr>Lettres d’ententes</vt:lpstr>
      <vt:lpstr>Somme forfaitaire, prime et majoration de traitement:  secrétaire médicale</vt:lpstr>
      <vt:lpstr>Somme forfaitaire/prime et majoration de traitement: secrétaire juridique</vt:lpstr>
      <vt:lpstr>Intégration AA4</vt:lpstr>
      <vt:lpstr>Intégration des rangements</vt:lpstr>
      <vt:lpstr>Disposition spécifique </vt:lpstr>
      <vt:lpstr>Paiement de la rétroactivité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Entente de conciliation en équité  Cat. 3</dc:title>
  <dc:creator>Sonia Bureau</dc:creator>
  <cp:lastModifiedBy>Sonia Bureau (CIUSSS EMTL)</cp:lastModifiedBy>
  <cp:revision>21</cp:revision>
  <dcterms:modified xsi:type="dcterms:W3CDTF">2024-07-03T18:25:01Z</dcterms:modified>
</cp:coreProperties>
</file>